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80" r:id="rId4"/>
    <p:sldId id="257" r:id="rId5"/>
    <p:sldId id="258" r:id="rId6"/>
    <p:sldId id="259" r:id="rId7"/>
    <p:sldId id="260" r:id="rId8"/>
    <p:sldId id="282" r:id="rId9"/>
    <p:sldId id="261" r:id="rId10"/>
    <p:sldId id="262" r:id="rId11"/>
    <p:sldId id="263" r:id="rId12"/>
    <p:sldId id="264" r:id="rId13"/>
    <p:sldId id="265" r:id="rId14"/>
    <p:sldId id="266" r:id="rId15"/>
    <p:sldId id="267" r:id="rId16"/>
    <p:sldId id="279" r:id="rId17"/>
    <p:sldId id="268" r:id="rId18"/>
    <p:sldId id="269" r:id="rId19"/>
    <p:sldId id="270" r:id="rId20"/>
    <p:sldId id="271" r:id="rId21"/>
    <p:sldId id="272" r:id="rId22"/>
    <p:sldId id="273" r:id="rId23"/>
    <p:sldId id="274" r:id="rId24"/>
    <p:sldId id="283" r:id="rId25"/>
    <p:sldId id="275" r:id="rId26"/>
    <p:sldId id="276" r:id="rId27"/>
    <p:sldId id="277" r:id="rId28"/>
    <p:sldId id="278" r:id="rId29"/>
    <p:sldId id="284" r:id="rId30"/>
    <p:sldId id="285"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p:cViewPr varScale="1">
        <p:scale>
          <a:sx n="90" d="100"/>
          <a:sy n="90" d="100"/>
        </p:scale>
        <p:origin x="174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544213AF-26F6-41FA-8D85-E2C5388D6E58}" type="datetimeFigureOut">
              <a:rPr lang="en-US" smtClean="0"/>
              <a:pPr/>
              <a:t>12/6/19</a:t>
            </a:fld>
            <a:endParaRPr lang="en-US" dirty="0">
              <a:solidFill>
                <a:srgbClr val="FFFFFF"/>
              </a:solidFill>
            </a:endParaRPr>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‹Nº›</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44213AF-26F6-41FA-8D85-E2C5388D6E58}" type="datetimeFigureOut">
              <a:rPr lang="en-US" smtClean="0"/>
              <a:pPr/>
              <a:t>12/6/19</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44213AF-26F6-41FA-8D85-E2C5388D6E58}" type="datetimeFigureOut">
              <a:rPr lang="en-US" smtClean="0"/>
              <a:pPr/>
              <a:t>12/6/19</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544213AF-26F6-41FA-8D85-E2C5388D6E58}" type="datetimeFigureOut">
              <a:rPr lang="en-US" smtClean="0"/>
              <a:pPr/>
              <a:t>12/6/19</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
        <p:nvSpPr>
          <p:cNvPr id="7" name="6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544213AF-26F6-41FA-8D85-E2C5388D6E58}" type="datetimeFigureOut">
              <a:rPr lang="en-US" smtClean="0"/>
              <a:pPr/>
              <a:t>12/6/19</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544213AF-26F6-41FA-8D85-E2C5388D6E58}" type="datetimeFigureOut">
              <a:rPr lang="en-US" smtClean="0"/>
              <a:pPr/>
              <a:t>12/6/19</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
        <p:nvSpPr>
          <p:cNvPr id="8" name="7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544213AF-26F6-41FA-8D85-E2C5388D6E58}" type="datetimeFigureOut">
              <a:rPr lang="en-US" smtClean="0"/>
              <a:pPr/>
              <a:t>12/6/19</a:t>
            </a:fld>
            <a:endParaRPr lang="en-US"/>
          </a:p>
        </p:txBody>
      </p:sp>
      <p:sp>
        <p:nvSpPr>
          <p:cNvPr id="8" name="7 Marcador de pie de página"/>
          <p:cNvSpPr>
            <a:spLocks noGrp="1"/>
          </p:cNvSpPr>
          <p:nvPr>
            <p:ph type="ftr" sz="quarter" idx="11"/>
          </p:nvPr>
        </p:nvSpPr>
        <p:spPr/>
        <p:txBody>
          <a:bodyPr/>
          <a:lstStyle/>
          <a:p>
            <a:endParaRPr kumimoji="0" lang="en-US"/>
          </a:p>
        </p:txBody>
      </p:sp>
      <p:sp>
        <p:nvSpPr>
          <p:cNvPr id="9" name="8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544213AF-26F6-41FA-8D85-E2C5388D6E58}" type="datetimeFigureOut">
              <a:rPr lang="en-US" smtClean="0"/>
              <a:pPr/>
              <a:t>12/6/19</a:t>
            </a:fld>
            <a:endParaRPr lang="en-US"/>
          </a:p>
        </p:txBody>
      </p:sp>
      <p:sp>
        <p:nvSpPr>
          <p:cNvPr id="4" name="3 Marcador de pie de página"/>
          <p:cNvSpPr>
            <a:spLocks noGrp="1"/>
          </p:cNvSpPr>
          <p:nvPr>
            <p:ph type="ftr" sz="quarter" idx="11"/>
          </p:nvPr>
        </p:nvSpPr>
        <p:spPr/>
        <p:txBody>
          <a:bodyPr/>
          <a:lstStyle/>
          <a:p>
            <a:endParaRPr kumimoji="0" lang="en-US"/>
          </a:p>
        </p:txBody>
      </p:sp>
      <p:sp>
        <p:nvSpPr>
          <p:cNvPr id="5" name="4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
        <p:nvSpPr>
          <p:cNvPr id="6" name="5 Título"/>
          <p:cNvSpPr>
            <a:spLocks noGrp="1"/>
          </p:cNvSpPr>
          <p:nvPr>
            <p:ph type="title"/>
          </p:nvPr>
        </p:nvSpPr>
        <p:spPr/>
        <p:txBody>
          <a:bodyPr rtlCol="0"/>
          <a:lstStyle/>
          <a:p>
            <a:r>
              <a:rPr kumimoji="0" lang="es-ES"/>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4213AF-26F6-41FA-8D85-E2C5388D6E58}" type="datetimeFigureOut">
              <a:rPr lang="en-US" smtClean="0"/>
              <a:pPr/>
              <a:t>12/6/19</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p>
            <a:fld id="{544213AF-26F6-41FA-8D85-E2C5388D6E58}" type="datetimeFigureOut">
              <a:rPr lang="en-US" smtClean="0"/>
              <a:pPr/>
              <a:t>12/6/19</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D5BBC35B-A44B-4119-B8DA-DE9E3DFADA20}" type="slidenum">
              <a:rPr kumimoji="0" lang="en-US" smtClean="0"/>
              <a:pPr/>
              <a:t>‹Nº›</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544213AF-26F6-41FA-8D85-E2C5388D6E58}" type="datetimeFigureOut">
              <a:rPr lang="en-US" smtClean="0"/>
              <a:pPr/>
              <a:t>12/6/19</a:t>
            </a:fld>
            <a:endParaRPr lang="en-US">
              <a:solidFill>
                <a:schemeClr val="tx1"/>
              </a:solidFill>
            </a:endParaRPr>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solidFill>
                <a:schemeClr val="tx1"/>
              </a:solidFill>
            </a:endParaRPr>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D5BBC35B-A44B-4119-B8DA-DE9E3DFADA20}" type="slidenum">
              <a:rPr kumimoji="0" lang="en-US" smtClean="0"/>
              <a:pPr/>
              <a:t>‹Nº›</a:t>
            </a:fld>
            <a:endParaRPr kumimoji="0" lang="en-US">
              <a:solidFill>
                <a:schemeClr val="tx1"/>
              </a:solidFill>
            </a:endParaRPr>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44213AF-26F6-41FA-8D85-E2C5388D6E58}" type="datetimeFigureOut">
              <a:rPr lang="en-US" smtClean="0"/>
              <a:pPr/>
              <a:t>12/6/19</a:t>
            </a:fld>
            <a:endParaRPr lang="en-US" sz="1000" dirty="0">
              <a:solidFill>
                <a:schemeClr val="tx1"/>
              </a:solidFill>
            </a:endParaRPr>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5BBC35B-A44B-4119-B8DA-DE9E3DFADA20}" type="slidenum">
              <a:rPr kumimoji="0" lang="en-US" smtClean="0"/>
              <a:pPr/>
              <a:t>‹Nº›</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esultado de imagen de jesus maestro en fano"/>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683568" y="404664"/>
            <a:ext cx="770485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523875" algn="l"/>
              </a:tabLst>
            </a:pPr>
            <a:r>
              <a:rPr kumimoji="0" lang="es-ES" sz="3600" b="0" i="0" u="none" strike="noStrike" cap="none" normalizeH="0" baseline="0" dirty="0">
                <a:ln>
                  <a:noFill/>
                </a:ln>
                <a:solidFill>
                  <a:schemeClr val="tx1"/>
                </a:solidFill>
                <a:effectLst/>
                <a:latin typeface="Arial" pitchFamily="34" charset="0"/>
                <a:ea typeface="Arial" pitchFamily="34" charset="0"/>
                <a:cs typeface="Arial" pitchFamily="34" charset="0"/>
              </a:rPr>
              <a:t>Mc 4, 38: «Maestro, ¿no te importa que nos hundamos?».</a:t>
            </a:r>
            <a:endParaRPr kumimoji="0" lang="es-ES" sz="3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23875" algn="l"/>
              </a:tabLst>
            </a:pPr>
            <a:r>
              <a:rPr kumimoji="0" lang="es-ES" sz="3600" b="0" i="0" u="none" strike="noStrike" cap="none" normalizeH="0" baseline="0" dirty="0" err="1">
                <a:ln>
                  <a:noFill/>
                </a:ln>
                <a:solidFill>
                  <a:schemeClr val="tx1"/>
                </a:solidFill>
                <a:effectLst/>
                <a:latin typeface="Arial" pitchFamily="34" charset="0"/>
                <a:ea typeface="Arial" pitchFamily="34" charset="0"/>
                <a:cs typeface="Arial" pitchFamily="34" charset="0"/>
              </a:rPr>
              <a:t>Lc</a:t>
            </a:r>
            <a:r>
              <a:rPr kumimoji="0" lang="es-ES" sz="3600" b="0" i="0" u="none" strike="noStrike" cap="none" normalizeH="0" baseline="0" dirty="0">
                <a:ln>
                  <a:noFill/>
                </a:ln>
                <a:solidFill>
                  <a:schemeClr val="tx1"/>
                </a:solidFill>
                <a:effectLst/>
                <a:latin typeface="Arial" pitchFamily="34" charset="0"/>
                <a:ea typeface="Arial" pitchFamily="34" charset="0"/>
                <a:cs typeface="Arial" pitchFamily="34" charset="0"/>
              </a:rPr>
              <a:t> 7, 40: Pero Jesús le dijo: «Simón, tengo algo que decirte». «Di, Maestro!».</a:t>
            </a:r>
            <a:endParaRPr kumimoji="0" lang="es-ES" sz="36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23875" algn="l"/>
              </a:tabLst>
            </a:pPr>
            <a:r>
              <a:rPr kumimoji="0" lang="es-ES" sz="3600" b="0" i="0" u="none" strike="noStrike" cap="none" normalizeH="0" baseline="0" dirty="0" err="1">
                <a:ln>
                  <a:noFill/>
                </a:ln>
                <a:solidFill>
                  <a:schemeClr val="tx1"/>
                </a:solidFill>
                <a:effectLst/>
                <a:latin typeface="Arial" pitchFamily="34" charset="0"/>
                <a:ea typeface="Arial" pitchFamily="34" charset="0"/>
                <a:cs typeface="Arial" pitchFamily="34" charset="0"/>
              </a:rPr>
              <a:t>Jn</a:t>
            </a:r>
            <a:r>
              <a:rPr kumimoji="0" lang="es-ES" sz="3600" b="0" i="0" u="none" strike="noStrike" cap="none" normalizeH="0" baseline="0" dirty="0">
                <a:ln>
                  <a:noFill/>
                </a:ln>
                <a:solidFill>
                  <a:schemeClr val="tx1"/>
                </a:solidFill>
                <a:effectLst/>
                <a:latin typeface="Arial" pitchFamily="34" charset="0"/>
                <a:ea typeface="Arial" pitchFamily="34" charset="0"/>
                <a:cs typeface="Arial" pitchFamily="34" charset="0"/>
              </a:rPr>
              <a:t> 1, 38: Jesús se volvió y, viendo que lo seguían, les preguntó: «¿Qué quieren?». Ellos le respondieron: «</a:t>
            </a:r>
            <a:r>
              <a:rPr kumimoji="0" lang="es-ES" sz="3600" b="0" i="0" u="none" strike="noStrike" cap="none" normalizeH="0" baseline="0" dirty="0" err="1">
                <a:ln>
                  <a:noFill/>
                </a:ln>
                <a:solidFill>
                  <a:schemeClr val="tx1"/>
                </a:solidFill>
                <a:effectLst/>
                <a:latin typeface="Arial" pitchFamily="34" charset="0"/>
                <a:ea typeface="Arial" pitchFamily="34" charset="0"/>
                <a:cs typeface="Arial" pitchFamily="34" charset="0"/>
              </a:rPr>
              <a:t>Rabbí</a:t>
            </a:r>
            <a:r>
              <a:rPr kumimoji="0" lang="es-ES" sz="3600" b="0" i="0" u="none" strike="noStrike" cap="none" normalizeH="0" baseline="0" dirty="0">
                <a:ln>
                  <a:noFill/>
                </a:ln>
                <a:solidFill>
                  <a:schemeClr val="tx1"/>
                </a:solidFill>
                <a:effectLst/>
                <a:latin typeface="Arial" pitchFamily="34" charset="0"/>
                <a:ea typeface="Arial" pitchFamily="34" charset="0"/>
                <a:cs typeface="Arial" pitchFamily="34" charset="0"/>
              </a:rPr>
              <a:t>, (que significa Maestro) ¿Dónde vives?».</a:t>
            </a:r>
            <a:endParaRPr kumimoji="0" lang="es-ES" sz="3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467544" y="178272"/>
            <a:ext cx="8064896"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just" defTabSz="914400" rtl="0" eaLnBrk="1" fontAlgn="base" latinLnBrk="0" hangingPunct="1">
              <a:lnSpc>
                <a:spcPct val="100000"/>
              </a:lnSpc>
              <a:spcBef>
                <a:spcPct val="0"/>
              </a:spcBef>
              <a:spcAft>
                <a:spcPct val="0"/>
              </a:spcAft>
              <a:buClrTx/>
              <a:buSzTx/>
              <a:buFont typeface="Arial" pitchFamily="34" charset="0"/>
              <a:buChar char="•"/>
              <a:tabLst>
                <a:tab pos="855663" algn="l"/>
              </a:tabLst>
            </a:pP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Los discípulos le llaman Maestro en Mc 4,38 : la tempestad calmada.</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855663" algn="l"/>
              </a:tabLst>
            </a:pP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Gente del pueblo en Mc 5,35 (“unos”); </a:t>
            </a:r>
            <a:r>
              <a:rPr kumimoji="0" lang="es-ES" sz="2000" b="0" i="0" u="none" strike="noStrike" cap="none" normalizeH="0" baseline="0" dirty="0" err="1">
                <a:ln>
                  <a:noFill/>
                </a:ln>
                <a:solidFill>
                  <a:schemeClr val="tx1"/>
                </a:solidFill>
                <a:effectLst/>
                <a:latin typeface="Arial" pitchFamily="34" charset="0"/>
                <a:ea typeface="Arial" pitchFamily="34" charset="0"/>
                <a:cs typeface="Arial" pitchFamily="34" charset="0"/>
              </a:rPr>
              <a:t>Lc</a:t>
            </a: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 8,49 (“uno”); 9,17 (“uno de entre la gente”).</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855663" algn="l"/>
              </a:tabLst>
            </a:pP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Uno corrió a su encuentro, en </a:t>
            </a:r>
            <a:r>
              <a:rPr kumimoji="0" lang="es-ES" sz="2000" b="0" i="0" u="none" strike="noStrike" cap="none" normalizeH="0" baseline="0" dirty="0" err="1">
                <a:ln>
                  <a:noFill/>
                </a:ln>
                <a:solidFill>
                  <a:schemeClr val="tx1"/>
                </a:solidFill>
                <a:effectLst/>
                <a:latin typeface="Arial" pitchFamily="34" charset="0"/>
                <a:ea typeface="Arial" pitchFamily="34" charset="0"/>
                <a:cs typeface="Arial" pitchFamily="34" charset="0"/>
              </a:rPr>
              <a:t>Lc</a:t>
            </a: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 9,38.</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855663" algn="l"/>
              </a:tabLst>
            </a:pP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Uno de los principales, en </a:t>
            </a:r>
            <a:r>
              <a:rPr kumimoji="0" lang="es-ES" sz="2000" b="0" i="0" u="none" strike="noStrike" cap="none" normalizeH="0" baseline="0" dirty="0" err="1">
                <a:ln>
                  <a:noFill/>
                </a:ln>
                <a:solidFill>
                  <a:schemeClr val="tx1"/>
                </a:solidFill>
                <a:effectLst/>
                <a:latin typeface="Arial" pitchFamily="34" charset="0"/>
                <a:ea typeface="Arial" pitchFamily="34" charset="0"/>
                <a:cs typeface="Arial" pitchFamily="34" charset="0"/>
              </a:rPr>
              <a:t>Lc</a:t>
            </a: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 18,18.</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855663" algn="l"/>
              </a:tabLst>
            </a:pP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Juan (uno de los Doce), en Mc 9,38; </a:t>
            </a:r>
            <a:r>
              <a:rPr kumimoji="0" lang="es-ES" sz="2000" b="0" i="0" u="none" strike="noStrike" cap="none" normalizeH="0" baseline="0" dirty="0" err="1">
                <a:ln>
                  <a:noFill/>
                </a:ln>
                <a:solidFill>
                  <a:schemeClr val="tx1"/>
                </a:solidFill>
                <a:effectLst/>
                <a:latin typeface="Arial" pitchFamily="34" charset="0"/>
                <a:ea typeface="Arial" pitchFamily="34" charset="0"/>
                <a:cs typeface="Arial" pitchFamily="34" charset="0"/>
              </a:rPr>
              <a:t>Lc</a:t>
            </a: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 9,49.</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855663" algn="l"/>
              </a:tabLst>
            </a:pP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Santiago y Juan, hijos de </a:t>
            </a:r>
            <a:r>
              <a:rPr kumimoji="0" lang="es-ES" sz="2000" b="0" i="0" u="none" strike="noStrike" cap="none" normalizeH="0" baseline="0" dirty="0" err="1">
                <a:ln>
                  <a:noFill/>
                </a:ln>
                <a:solidFill>
                  <a:schemeClr val="tx1"/>
                </a:solidFill>
                <a:effectLst/>
                <a:latin typeface="Arial" pitchFamily="34" charset="0"/>
                <a:ea typeface="Arial" pitchFamily="34" charset="0"/>
                <a:cs typeface="Arial" pitchFamily="34" charset="0"/>
              </a:rPr>
              <a:t>Zebedeo</a:t>
            </a: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 en Mc 10,35.</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855663" algn="l"/>
              </a:tabLst>
            </a:pP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Fariseos y herodianos, en Mc 12,14; Mt 22,16; </a:t>
            </a:r>
            <a:r>
              <a:rPr kumimoji="0" lang="es-ES" sz="2000" b="0" i="0" u="none" strike="noStrike" cap="none" normalizeH="0" baseline="0" dirty="0" err="1">
                <a:ln>
                  <a:noFill/>
                </a:ln>
                <a:solidFill>
                  <a:schemeClr val="tx1"/>
                </a:solidFill>
                <a:effectLst/>
                <a:latin typeface="Arial" pitchFamily="34" charset="0"/>
                <a:ea typeface="Arial" pitchFamily="34" charset="0"/>
                <a:cs typeface="Arial" pitchFamily="34" charset="0"/>
              </a:rPr>
              <a:t>Lc.</a:t>
            </a: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 20,21.</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855663" algn="l"/>
              </a:tabLst>
            </a:pP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Saduceos, en Mc .12,19; Mt 22,24; </a:t>
            </a:r>
            <a:r>
              <a:rPr kumimoji="0" lang="es-ES" sz="2000" b="0" i="0" u="none" strike="noStrike" cap="none" normalizeH="0" baseline="0" dirty="0" err="1">
                <a:ln>
                  <a:noFill/>
                </a:ln>
                <a:solidFill>
                  <a:schemeClr val="tx1"/>
                </a:solidFill>
                <a:effectLst/>
                <a:latin typeface="Arial" pitchFamily="34" charset="0"/>
                <a:ea typeface="Arial" pitchFamily="34" charset="0"/>
                <a:cs typeface="Arial" pitchFamily="34" charset="0"/>
              </a:rPr>
              <a:t>Lc</a:t>
            </a: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 20,28.</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855663" algn="l"/>
              </a:tabLst>
            </a:pP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Un escriba o escribas, en Mc 12,32; Mt 8,19/; </a:t>
            </a:r>
            <a:r>
              <a:rPr kumimoji="0" lang="es-ES" sz="2000" b="0" i="0" u="none" strike="noStrike" cap="none" normalizeH="0" baseline="0" dirty="0" err="1">
                <a:ln>
                  <a:noFill/>
                </a:ln>
                <a:solidFill>
                  <a:schemeClr val="tx1"/>
                </a:solidFill>
                <a:effectLst/>
                <a:latin typeface="Arial" pitchFamily="34" charset="0"/>
                <a:ea typeface="Arial" pitchFamily="34" charset="0"/>
                <a:cs typeface="Arial" pitchFamily="34" charset="0"/>
              </a:rPr>
              <a:t>Lc</a:t>
            </a: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 10,25; 11,45; 20,39.</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855663" algn="l"/>
              </a:tabLst>
            </a:pP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Los fariseos, en Mt 9,11; ,22,36; </a:t>
            </a:r>
            <a:r>
              <a:rPr kumimoji="0" lang="es-ES" sz="2000" b="0" i="0" u="none" strike="noStrike" cap="none" normalizeH="0" baseline="0" dirty="0" err="1">
                <a:ln>
                  <a:noFill/>
                </a:ln>
                <a:solidFill>
                  <a:schemeClr val="tx1"/>
                </a:solidFill>
                <a:effectLst/>
                <a:latin typeface="Arial" pitchFamily="34" charset="0"/>
                <a:ea typeface="Arial" pitchFamily="34" charset="0"/>
                <a:cs typeface="Arial" pitchFamily="34" charset="0"/>
              </a:rPr>
              <a:t>Lc</a:t>
            </a: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 19,39.</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855663" algn="l"/>
              </a:tabLst>
            </a:pP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Escribas y fariseos, en Mt 12,38.</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855663" algn="l"/>
              </a:tabLst>
            </a:pP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Los que cobraban el impuesto para el Templo, en Mt 17,24.</a:t>
            </a: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855663" algn="l"/>
              </a:tabLst>
            </a:pPr>
            <a:r>
              <a:rPr lang="es-ES" sz="2000" dirty="0">
                <a:latin typeface="Arial"/>
                <a:ea typeface="Symbol"/>
                <a:cs typeface="Symbol"/>
              </a:rPr>
              <a:t>Simón, en Mc 9,5; 11,21; </a:t>
            </a:r>
            <a:r>
              <a:rPr lang="es-ES" sz="2000" dirty="0" err="1">
                <a:latin typeface="Arial"/>
                <a:ea typeface="Symbol"/>
                <a:cs typeface="Symbol"/>
              </a:rPr>
              <a:t>Lc</a:t>
            </a:r>
            <a:r>
              <a:rPr lang="es-ES" sz="2000" dirty="0">
                <a:latin typeface="Arial"/>
                <a:ea typeface="Symbol"/>
                <a:cs typeface="Symbol"/>
              </a:rPr>
              <a:t> 5,5; 7,40; 8,45;</a:t>
            </a:r>
            <a:r>
              <a:rPr lang="es-ES" sz="2000" spc="300" dirty="0">
                <a:latin typeface="Arial"/>
                <a:ea typeface="Symbol"/>
                <a:cs typeface="Symbol"/>
              </a:rPr>
              <a:t> </a:t>
            </a:r>
            <a:r>
              <a:rPr lang="es-ES" sz="2000" dirty="0">
                <a:latin typeface="Arial"/>
                <a:ea typeface="Symbol"/>
                <a:cs typeface="Symbol"/>
              </a:rPr>
              <a:t>9,33.</a:t>
            </a: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855663" algn="l"/>
              </a:tabLst>
            </a:pPr>
            <a:r>
              <a:rPr lang="es-ES" sz="2000" dirty="0">
                <a:latin typeface="Arial"/>
                <a:ea typeface="Symbol"/>
                <a:cs typeface="Symbol"/>
              </a:rPr>
              <a:t>Diez leprosos, en </a:t>
            </a:r>
            <a:r>
              <a:rPr lang="es-ES" sz="2000" dirty="0" err="1">
                <a:latin typeface="Arial"/>
                <a:ea typeface="Symbol"/>
                <a:cs typeface="Symbol"/>
              </a:rPr>
              <a:t>Lc</a:t>
            </a:r>
            <a:r>
              <a:rPr lang="es-ES" sz="2000" spc="-5" dirty="0">
                <a:latin typeface="Arial"/>
                <a:ea typeface="Symbol"/>
                <a:cs typeface="Symbol"/>
              </a:rPr>
              <a:t> </a:t>
            </a:r>
            <a:r>
              <a:rPr lang="es-ES" sz="2000" dirty="0">
                <a:latin typeface="Arial"/>
                <a:ea typeface="Symbol"/>
                <a:cs typeface="Symbol"/>
              </a:rPr>
              <a:t>17,13.</a:t>
            </a: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855663" algn="l"/>
              </a:tabLst>
            </a:pPr>
            <a:r>
              <a:rPr lang="es-ES" sz="2000" dirty="0">
                <a:latin typeface="Arial"/>
                <a:ea typeface="Symbol"/>
                <a:cs typeface="Symbol"/>
              </a:rPr>
              <a:t>Judas, en Mc 14,45; Mt</a:t>
            </a:r>
            <a:r>
              <a:rPr lang="es-ES" sz="2000" spc="-20" dirty="0">
                <a:latin typeface="Arial"/>
                <a:ea typeface="Symbol"/>
                <a:cs typeface="Symbol"/>
              </a:rPr>
              <a:t> </a:t>
            </a:r>
            <a:r>
              <a:rPr lang="es-ES" sz="2000" dirty="0">
                <a:latin typeface="Arial"/>
                <a:ea typeface="Symbol"/>
                <a:cs typeface="Symbol"/>
              </a:rPr>
              <a:t>26,25.49.</a:t>
            </a:r>
          </a:p>
          <a:p>
            <a:pPr marL="457200" marR="0" lvl="1" indent="0" algn="just" defTabSz="914400" rtl="0" eaLnBrk="0" fontAlgn="base" latinLnBrk="0" hangingPunct="0">
              <a:lnSpc>
                <a:spcPct val="100000"/>
              </a:lnSpc>
              <a:spcBef>
                <a:spcPct val="0"/>
              </a:spcBef>
              <a:spcAft>
                <a:spcPct val="0"/>
              </a:spcAft>
              <a:buClrTx/>
              <a:buSzTx/>
              <a:buFont typeface="Arial" pitchFamily="34" charset="0"/>
              <a:buChar char="•"/>
              <a:tabLst>
                <a:tab pos="855663" algn="l"/>
              </a:tabLst>
            </a:pPr>
            <a:r>
              <a:rPr lang="es-ES" sz="2000" dirty="0">
                <a:latin typeface="Arial"/>
                <a:ea typeface="Symbol"/>
                <a:cs typeface="Symbol"/>
              </a:rPr>
              <a:t>Un ciego, en Mc</a:t>
            </a:r>
            <a:r>
              <a:rPr lang="es-ES" sz="2000" spc="-10" dirty="0">
                <a:latin typeface="Arial"/>
                <a:ea typeface="Symbol"/>
                <a:cs typeface="Symbol"/>
              </a:rPr>
              <a:t> </a:t>
            </a:r>
            <a:r>
              <a:rPr lang="es-ES" sz="2000" dirty="0">
                <a:latin typeface="Arial"/>
                <a:ea typeface="Symbol"/>
                <a:cs typeface="Symbol"/>
              </a:rPr>
              <a:t>10,51</a:t>
            </a:r>
          </a:p>
          <a:p>
            <a:pPr marL="457200" marR="0" lvl="1" indent="0" algn="just" defTabSz="914400" rtl="0" eaLnBrk="0" fontAlgn="base" latinLnBrk="0" hangingPunct="0">
              <a:lnSpc>
                <a:spcPct val="100000"/>
              </a:lnSpc>
              <a:spcBef>
                <a:spcPct val="0"/>
              </a:spcBef>
              <a:spcAft>
                <a:spcPct val="0"/>
              </a:spcAft>
              <a:buClrTx/>
              <a:buSzTx/>
              <a:buFontTx/>
              <a:buChar char=""/>
              <a:tabLst>
                <a:tab pos="855663" algn="l"/>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115616" y="404664"/>
            <a:ext cx="7272808"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2" indent="0" algn="just" defTabSz="914400" rtl="0" eaLnBrk="1" fontAlgn="base" latinLnBrk="0" hangingPunct="1">
              <a:lnSpc>
                <a:spcPct val="100000"/>
              </a:lnSpc>
              <a:spcBef>
                <a:spcPct val="0"/>
              </a:spcBef>
              <a:spcAft>
                <a:spcPct val="0"/>
              </a:spcAft>
              <a:buClrTx/>
              <a:buSzPct val="100000"/>
              <a:buFont typeface="Symbol" pitchFamily="18" charset="2"/>
              <a:buChar char=""/>
              <a:tabLst>
                <a:tab pos="973138" algn="l"/>
              </a:tabLst>
            </a:pP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Mc 14, 14: «</a:t>
            </a:r>
            <a:r>
              <a:rPr lang="es-ES" sz="2000" dirty="0">
                <a:latin typeface="Arial" pitchFamily="34" charset="0"/>
                <a:ea typeface="Arial" pitchFamily="34" charset="0"/>
                <a:cs typeface="Arial" pitchFamily="34" charset="0"/>
              </a:rPr>
              <a:t>Decid </a:t>
            </a: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al dueño de la casa: El Maestro dice: ¿Dónde está el lugar, en que podré comer la Pascua con mis discípulos?.</a:t>
            </a:r>
            <a:endParaRPr kumimoji="0" lang="es-ES" sz="2000" b="0" i="0" u="none" strike="noStrike" cap="none" normalizeH="0" baseline="0" dirty="0">
              <a:ln>
                <a:noFill/>
              </a:ln>
              <a:solidFill>
                <a:schemeClr val="tx1"/>
              </a:solidFill>
              <a:effectLst/>
              <a:latin typeface="Arial" pitchFamily="34" charset="0"/>
              <a:cs typeface="Arial" pitchFamily="34" charset="0"/>
            </a:endParaRPr>
          </a:p>
          <a:p>
            <a:pPr marL="914400" marR="0" lvl="2" indent="0" algn="just" defTabSz="914400" rtl="0" eaLnBrk="0" fontAlgn="base" latinLnBrk="0" hangingPunct="0">
              <a:lnSpc>
                <a:spcPct val="100000"/>
              </a:lnSpc>
              <a:spcBef>
                <a:spcPct val="0"/>
              </a:spcBef>
              <a:spcAft>
                <a:spcPct val="0"/>
              </a:spcAft>
              <a:buClrTx/>
              <a:buSzPct val="100000"/>
              <a:buFont typeface="Symbol" pitchFamily="18" charset="2"/>
              <a:buChar char=""/>
              <a:tabLst>
                <a:tab pos="973138" algn="l"/>
              </a:tabLst>
            </a:pP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Mt 26,18: Jesús contestó: «Id a la ciudad, a casa de tal hombre, y </a:t>
            </a:r>
            <a:r>
              <a:rPr kumimoji="0" lang="es-ES" sz="2000" b="0" i="0" u="none" strike="noStrike" cap="none" normalizeH="0" baseline="0" dirty="0" err="1">
                <a:ln>
                  <a:noFill/>
                </a:ln>
                <a:solidFill>
                  <a:schemeClr val="tx1"/>
                </a:solidFill>
                <a:effectLst/>
                <a:latin typeface="Arial" pitchFamily="34" charset="0"/>
                <a:ea typeface="Arial" pitchFamily="34" charset="0"/>
                <a:cs typeface="Arial" pitchFamily="34" charset="0"/>
              </a:rPr>
              <a:t>dedidle</a:t>
            </a:r>
            <a:r>
              <a:rPr kumimoji="0" lang="es-ES" sz="2000" b="0" i="0" u="none" strike="noStrike" cap="none" normalizeH="0" baseline="0" dirty="0">
                <a:ln>
                  <a:noFill/>
                </a:ln>
                <a:solidFill>
                  <a:schemeClr val="tx1"/>
                </a:solidFill>
                <a:effectLst/>
                <a:latin typeface="Arial" pitchFamily="34" charset="0"/>
                <a:ea typeface="Arial" pitchFamily="34" charset="0"/>
                <a:cs typeface="Arial" pitchFamily="34" charset="0"/>
              </a:rPr>
              <a:t>: El Maestro te manda decir: Mi hora se acerca y quiero celebrar la Pascua con mis discípulos en tu casa».</a:t>
            </a:r>
          </a:p>
          <a:p>
            <a:pPr marL="914400" marR="0" lvl="2" indent="0" algn="just" defTabSz="914400" rtl="0" eaLnBrk="0" fontAlgn="base" latinLnBrk="0" hangingPunct="0">
              <a:lnSpc>
                <a:spcPct val="100000"/>
              </a:lnSpc>
              <a:spcBef>
                <a:spcPct val="0"/>
              </a:spcBef>
              <a:spcAft>
                <a:spcPct val="0"/>
              </a:spcAft>
              <a:buClrTx/>
              <a:buSzPct val="100000"/>
              <a:buFont typeface="Symbol" pitchFamily="18" charset="2"/>
              <a:buChar char=""/>
              <a:tabLst>
                <a:tab pos="973138" algn="l"/>
              </a:tabLst>
            </a:pPr>
            <a:r>
              <a:rPr lang="es-ES" sz="2000" dirty="0">
                <a:latin typeface="Arial"/>
                <a:ea typeface="Symbol"/>
                <a:cs typeface="Symbol"/>
              </a:rPr>
              <a:t>Lc	22,11:</a:t>
            </a:r>
            <a:r>
              <a:rPr lang="es-ES" sz="2000" spc="195" dirty="0">
                <a:latin typeface="Arial"/>
                <a:ea typeface="Symbol"/>
                <a:cs typeface="Symbol"/>
              </a:rPr>
              <a:t> </a:t>
            </a:r>
            <a:r>
              <a:rPr lang="es-ES" sz="2000" dirty="0">
                <a:latin typeface="Arial"/>
                <a:ea typeface="Symbol"/>
                <a:cs typeface="Symbol"/>
              </a:rPr>
              <a:t>«Decid al</a:t>
            </a:r>
            <a:r>
              <a:rPr lang="es-ES" sz="2000" spc="195" dirty="0">
                <a:latin typeface="Arial"/>
                <a:ea typeface="Symbol"/>
                <a:cs typeface="Symbol"/>
              </a:rPr>
              <a:t> </a:t>
            </a:r>
            <a:r>
              <a:rPr lang="es-ES" sz="2000" dirty="0">
                <a:latin typeface="Arial"/>
                <a:ea typeface="Symbol"/>
                <a:cs typeface="Symbol"/>
              </a:rPr>
              <a:t>dueño</a:t>
            </a:r>
            <a:r>
              <a:rPr lang="es-ES" sz="2000" spc="200" dirty="0">
                <a:latin typeface="Arial"/>
                <a:ea typeface="Symbol"/>
                <a:cs typeface="Symbol"/>
              </a:rPr>
              <a:t> </a:t>
            </a:r>
            <a:r>
              <a:rPr lang="es-ES" sz="2000" dirty="0">
                <a:latin typeface="Arial"/>
                <a:ea typeface="Symbol"/>
                <a:cs typeface="Symbol"/>
              </a:rPr>
              <a:t>de</a:t>
            </a:r>
            <a:r>
              <a:rPr lang="es-ES" sz="2000" spc="195" dirty="0">
                <a:latin typeface="Arial"/>
                <a:ea typeface="Symbol"/>
                <a:cs typeface="Symbol"/>
              </a:rPr>
              <a:t> </a:t>
            </a:r>
            <a:r>
              <a:rPr lang="es-ES" sz="2000" dirty="0">
                <a:latin typeface="Arial"/>
                <a:ea typeface="Symbol"/>
                <a:cs typeface="Symbol"/>
              </a:rPr>
              <a:t>la</a:t>
            </a:r>
            <a:r>
              <a:rPr lang="es-ES" sz="2000" spc="195" dirty="0">
                <a:latin typeface="Arial"/>
                <a:ea typeface="Symbol"/>
                <a:cs typeface="Symbol"/>
              </a:rPr>
              <a:t> </a:t>
            </a:r>
            <a:r>
              <a:rPr lang="es-ES" sz="2000" dirty="0">
                <a:latin typeface="Arial"/>
                <a:ea typeface="Symbol"/>
                <a:cs typeface="Symbol"/>
              </a:rPr>
              <a:t>casa:</a:t>
            </a:r>
            <a:r>
              <a:rPr lang="es-ES" sz="2000" spc="195" dirty="0">
                <a:latin typeface="Arial"/>
                <a:ea typeface="Symbol"/>
                <a:cs typeface="Symbol"/>
              </a:rPr>
              <a:t> </a:t>
            </a:r>
            <a:r>
              <a:rPr lang="es-ES" sz="2000" dirty="0">
                <a:latin typeface="Arial"/>
                <a:ea typeface="Symbol"/>
                <a:cs typeface="Symbol"/>
              </a:rPr>
              <a:t>El</a:t>
            </a:r>
            <a:r>
              <a:rPr lang="es-ES" sz="2000" spc="200" dirty="0">
                <a:latin typeface="Arial"/>
                <a:ea typeface="Symbol"/>
                <a:cs typeface="Symbol"/>
              </a:rPr>
              <a:t> </a:t>
            </a:r>
            <a:r>
              <a:rPr lang="es-ES" sz="2000" dirty="0">
                <a:latin typeface="Arial"/>
                <a:ea typeface="Symbol"/>
                <a:cs typeface="Symbol"/>
              </a:rPr>
              <a:t>Maestro</a:t>
            </a:r>
            <a:r>
              <a:rPr lang="es-ES" sz="2000" spc="195" dirty="0">
                <a:latin typeface="Arial"/>
                <a:ea typeface="Symbol"/>
                <a:cs typeface="Symbol"/>
              </a:rPr>
              <a:t> </a:t>
            </a:r>
            <a:r>
              <a:rPr lang="es-ES" sz="2000" dirty="0">
                <a:latin typeface="Arial"/>
                <a:ea typeface="Symbol"/>
                <a:cs typeface="Symbol"/>
              </a:rPr>
              <a:t>manda</a:t>
            </a:r>
            <a:r>
              <a:rPr lang="es-ES" sz="2000" spc="195" dirty="0">
                <a:latin typeface="Arial"/>
                <a:ea typeface="Symbol"/>
                <a:cs typeface="Symbol"/>
              </a:rPr>
              <a:t> </a:t>
            </a:r>
            <a:r>
              <a:rPr lang="es-ES" sz="2000" dirty="0">
                <a:latin typeface="Arial"/>
                <a:ea typeface="Symbol"/>
                <a:cs typeface="Symbol"/>
              </a:rPr>
              <a:t>a</a:t>
            </a:r>
            <a:r>
              <a:rPr lang="es-ES" sz="2000" spc="200" dirty="0">
                <a:latin typeface="Arial"/>
                <a:ea typeface="Symbol"/>
                <a:cs typeface="Symbol"/>
              </a:rPr>
              <a:t> </a:t>
            </a:r>
            <a:r>
              <a:rPr lang="es-ES" sz="2000" dirty="0">
                <a:latin typeface="Arial"/>
                <a:ea typeface="Symbol"/>
                <a:cs typeface="Symbol"/>
              </a:rPr>
              <a:t>decirte:</a:t>
            </a:r>
            <a:r>
              <a:rPr lang="es-ES" sz="2000" dirty="0">
                <a:latin typeface="Arial"/>
                <a:ea typeface="Arial"/>
              </a:rPr>
              <a:t>¿Dónde está el lugar en la que comeré la Pascua con mis discípulos?».</a:t>
            </a:r>
          </a:p>
          <a:p>
            <a:pPr marL="914400" marR="0" lvl="2" indent="0" algn="just" defTabSz="914400" rtl="0" eaLnBrk="0" fontAlgn="base" latinLnBrk="0" hangingPunct="0">
              <a:lnSpc>
                <a:spcPct val="100000"/>
              </a:lnSpc>
              <a:spcBef>
                <a:spcPct val="0"/>
              </a:spcBef>
              <a:spcAft>
                <a:spcPct val="0"/>
              </a:spcAft>
              <a:buClrTx/>
              <a:buSzPct val="100000"/>
              <a:buFont typeface="Symbol" pitchFamily="18" charset="2"/>
              <a:buChar char=""/>
              <a:tabLst>
                <a:tab pos="973138" algn="l"/>
              </a:tabLst>
            </a:pPr>
            <a:r>
              <a:rPr lang="es-ES" sz="2000" dirty="0">
                <a:latin typeface="Arial"/>
                <a:ea typeface="Symbol"/>
                <a:cs typeface="Symbol"/>
              </a:rPr>
              <a:t>Mt 23,8: «No os dejéis llamar Maestro, porque uno solo es su Maestro, y todos vosotros sois</a:t>
            </a:r>
            <a:r>
              <a:rPr lang="es-ES" sz="2000" spc="-5" dirty="0">
                <a:latin typeface="Arial"/>
                <a:ea typeface="Symbol"/>
                <a:cs typeface="Symbol"/>
              </a:rPr>
              <a:t> </a:t>
            </a:r>
            <a:r>
              <a:rPr lang="es-ES" sz="2000" dirty="0">
                <a:latin typeface="Arial"/>
                <a:ea typeface="Symbol"/>
                <a:cs typeface="Symbol"/>
              </a:rPr>
              <a:t>hermanos».</a:t>
            </a:r>
          </a:p>
          <a:p>
            <a:pPr marL="914400" marR="0" lvl="2" indent="0" algn="just" defTabSz="914400" rtl="0" eaLnBrk="0" fontAlgn="base" latinLnBrk="0" hangingPunct="0">
              <a:lnSpc>
                <a:spcPct val="100000"/>
              </a:lnSpc>
              <a:spcBef>
                <a:spcPct val="0"/>
              </a:spcBef>
              <a:spcAft>
                <a:spcPct val="0"/>
              </a:spcAft>
              <a:buClrTx/>
              <a:buSzPct val="100000"/>
              <a:buFont typeface="Symbol" pitchFamily="18" charset="2"/>
              <a:buChar char=""/>
              <a:tabLst>
                <a:tab pos="973138" algn="l"/>
              </a:tabLst>
            </a:pPr>
            <a:r>
              <a:rPr lang="es-ES" sz="2000" dirty="0">
                <a:latin typeface="Arial"/>
                <a:ea typeface="Symbol"/>
                <a:cs typeface="Symbol"/>
              </a:rPr>
              <a:t>Mt 26, 25: Judas, el que lo iba a entregar, le preguntó también: «¿Seré yo acaso, Maestro?» Jesús respondió: «Tú lo has</a:t>
            </a:r>
            <a:r>
              <a:rPr lang="es-ES" sz="2000" spc="-20" dirty="0">
                <a:latin typeface="Arial"/>
                <a:ea typeface="Symbol"/>
                <a:cs typeface="Symbol"/>
              </a:rPr>
              <a:t> </a:t>
            </a:r>
            <a:r>
              <a:rPr lang="es-ES" sz="2000" dirty="0">
                <a:latin typeface="Arial"/>
                <a:ea typeface="Symbol"/>
                <a:cs typeface="Symbol"/>
              </a:rPr>
              <a:t>dicho».</a:t>
            </a:r>
          </a:p>
          <a:p>
            <a:pPr marL="914400" marR="0" lvl="2" indent="0" algn="just" defTabSz="914400" rtl="0" eaLnBrk="0" fontAlgn="base" latinLnBrk="0" hangingPunct="0">
              <a:lnSpc>
                <a:spcPct val="100000"/>
              </a:lnSpc>
              <a:spcBef>
                <a:spcPct val="0"/>
              </a:spcBef>
              <a:spcAft>
                <a:spcPct val="0"/>
              </a:spcAft>
              <a:buClrTx/>
              <a:buSzPct val="100000"/>
              <a:buFont typeface="Symbol" pitchFamily="18" charset="2"/>
              <a:buChar char=""/>
              <a:tabLst>
                <a:tab pos="973138" algn="l"/>
              </a:tabLst>
            </a:pPr>
            <a:r>
              <a:rPr lang="es-ES" sz="2000" dirty="0">
                <a:latin typeface="Arial"/>
                <a:ea typeface="Symbol"/>
                <a:cs typeface="Symbol"/>
              </a:rPr>
              <a:t>Jn 13, 13-14: «Vosotros me llamáis Maestro y Señor, y tenéis razón, porque lo soy. Si yo, que soy el Señor y el Maestro, os he lavado los pies, vosotros también debéis lavaros los pies unos a</a:t>
            </a:r>
            <a:r>
              <a:rPr lang="es-ES" sz="2000" spc="-15" dirty="0">
                <a:latin typeface="Arial"/>
                <a:ea typeface="Symbol"/>
                <a:cs typeface="Symbol"/>
              </a:rPr>
              <a:t> </a:t>
            </a:r>
            <a:r>
              <a:rPr lang="es-ES" sz="2000" dirty="0">
                <a:latin typeface="Arial"/>
                <a:ea typeface="Symbol"/>
                <a:cs typeface="Symbol"/>
              </a:rPr>
              <a:t>otros».</a:t>
            </a:r>
          </a:p>
          <a:p>
            <a:pPr marL="914400" marR="0" lvl="2" indent="0" algn="just" defTabSz="914400" rtl="0" eaLnBrk="0" fontAlgn="base" latinLnBrk="0" hangingPunct="0">
              <a:lnSpc>
                <a:spcPct val="100000"/>
              </a:lnSpc>
              <a:spcBef>
                <a:spcPct val="0"/>
              </a:spcBef>
              <a:spcAft>
                <a:spcPct val="0"/>
              </a:spcAft>
              <a:buClrTx/>
              <a:buSzPct val="100000"/>
              <a:buFont typeface="Symbol" pitchFamily="18" charset="2"/>
              <a:buChar char=""/>
              <a:tabLst>
                <a:tab pos="973138" algn="l"/>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39552" y="476673"/>
            <a:ext cx="7848872" cy="5078313"/>
          </a:xfrm>
          <a:prstGeom prst="rect">
            <a:avLst/>
          </a:prstGeom>
        </p:spPr>
        <p:txBody>
          <a:bodyPr wrap="square">
            <a:spAutoFit/>
          </a:bodyPr>
          <a:lstStyle/>
          <a:p>
            <a:r>
              <a:rPr lang="es-ES" b="1" dirty="0"/>
              <a:t>JESUS MAESTRO EN EL EVANGELIO DE MATEO</a:t>
            </a:r>
          </a:p>
          <a:p>
            <a:endParaRPr lang="es-ES" b="1" dirty="0"/>
          </a:p>
          <a:p>
            <a:pPr lvl="0">
              <a:buFont typeface="Arial" pitchFamily="34" charset="0"/>
              <a:buChar char="•"/>
            </a:pPr>
            <a:r>
              <a:rPr lang="es-ES" dirty="0"/>
              <a:t>Mt 8, 19: «Maestro, te seguiré donde quiera que vayas».</a:t>
            </a:r>
          </a:p>
          <a:p>
            <a:pPr>
              <a:buFont typeface="Arial" pitchFamily="34" charset="0"/>
              <a:buChar char="•"/>
            </a:pPr>
            <a:r>
              <a:rPr lang="es-ES" dirty="0"/>
              <a:t>Mt 9,11: Los fariseos, al ver esto, decían a los discípulos: «¿Cómo es que su Maestro come con cobradores de impuestos y pecadores».</a:t>
            </a:r>
          </a:p>
          <a:p>
            <a:pPr lvl="0">
              <a:buFont typeface="Arial" pitchFamily="34" charset="0"/>
              <a:buChar char="•"/>
            </a:pPr>
            <a:r>
              <a:rPr lang="es-ES" dirty="0"/>
              <a:t>Mt 12,38: Entonces algunos maestros de la Ley y fariseos le dijeron:</a:t>
            </a:r>
          </a:p>
          <a:p>
            <a:pPr>
              <a:buFont typeface="Arial" pitchFamily="34" charset="0"/>
              <a:buChar char="•"/>
            </a:pPr>
            <a:r>
              <a:rPr lang="es-ES" dirty="0"/>
              <a:t>«Maestro, queremos verte hacer un milagro».</a:t>
            </a:r>
          </a:p>
          <a:p>
            <a:pPr>
              <a:buFont typeface="Arial" pitchFamily="34" charset="0"/>
              <a:buChar char="•"/>
            </a:pPr>
            <a:r>
              <a:rPr lang="es-ES" dirty="0"/>
              <a:t> Mt 17,24: Al volver a Cafarnaúm, se acercaron a Pedro los que cobran el impuesto para el Templo. Le preguntaron: «El maestro de ustedes, ¿no paga el impuesto?».</a:t>
            </a:r>
          </a:p>
          <a:p>
            <a:pPr lvl="0">
              <a:buFont typeface="Arial" pitchFamily="34" charset="0"/>
              <a:buChar char="•"/>
            </a:pPr>
            <a:r>
              <a:rPr lang="es-ES" dirty="0"/>
              <a:t>Mt 19,16: Un hombre joven se le acercó y le dijo: «Maestro, ¿qué es lo bueno que debo hacer para conseguir la vida eterna?».</a:t>
            </a:r>
          </a:p>
          <a:p>
            <a:pPr lvl="0">
              <a:buFont typeface="Arial" pitchFamily="34" charset="0"/>
              <a:buChar char="•"/>
            </a:pPr>
            <a:r>
              <a:rPr lang="es-ES" dirty="0"/>
              <a:t>Mt 22,16: Le enviaron, pues, discípulos suyos junto con algunos partidarios de Herodes a decirle: «Maestro, sabemos que eres honrado y que enseñas con sinceridad el camino de Dios. No te preocupas por quién te escucha, ni te dejas influenciar por nadie».</a:t>
            </a:r>
          </a:p>
          <a:p>
            <a:pPr lvl="0">
              <a:buFont typeface="Arial" pitchFamily="34" charset="0"/>
              <a:buChar char="•"/>
            </a:pPr>
            <a:r>
              <a:rPr lang="es-ES" dirty="0"/>
              <a:t>Mt 22,36: «Maestro, ¿cuál es el mandamiento más importante de la Ley?».</a:t>
            </a:r>
            <a:endParaRPr lang="es-E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476672"/>
            <a:ext cx="8496944" cy="5909310"/>
          </a:xfrm>
          <a:prstGeom prst="rect">
            <a:avLst/>
          </a:prstGeom>
        </p:spPr>
        <p:txBody>
          <a:bodyPr wrap="square">
            <a:spAutoFit/>
          </a:bodyPr>
          <a:lstStyle/>
          <a:p>
            <a:r>
              <a:rPr lang="es-ES" b="1" dirty="0"/>
              <a:t>JESUS MAESTRO EN EL EVANGELIO DE MARCOS</a:t>
            </a:r>
          </a:p>
          <a:p>
            <a:pPr lvl="0">
              <a:buFont typeface="Arial" pitchFamily="34" charset="0"/>
              <a:buChar char="•"/>
            </a:pPr>
            <a:r>
              <a:rPr lang="es-ES" dirty="0"/>
              <a:t>Mc 4, 38: «Maestro, ¿no te importa que nos hundamos?». </a:t>
            </a:r>
          </a:p>
          <a:p>
            <a:pPr lvl="0">
              <a:buFont typeface="Arial" pitchFamily="34" charset="0"/>
              <a:buChar char="•"/>
            </a:pPr>
            <a:r>
              <a:rPr lang="es-ES" dirty="0"/>
              <a:t>Mc 5.35: Jesús estaba todavía hablando cuando llegaron algunos de la casa del oficial de la sinagoga para informarle: «Tu hija ha muerto. ¿Para qué molestar ya al Maestro?».</a:t>
            </a:r>
          </a:p>
          <a:p>
            <a:pPr lvl="0">
              <a:buFont typeface="Arial" pitchFamily="34" charset="0"/>
              <a:buChar char="•"/>
            </a:pPr>
            <a:r>
              <a:rPr lang="es-ES" dirty="0"/>
              <a:t>Mc 9:38: Juan le dijo: «Maestro, hemos visto a uno que expulsaba demonios en tu Nombre, y tratamos de impedírselo porque no es de los nuestros».</a:t>
            </a:r>
          </a:p>
          <a:p>
            <a:pPr lvl="0">
              <a:buFont typeface="Arial" pitchFamily="34" charset="0"/>
              <a:buChar char="•"/>
            </a:pPr>
            <a:r>
              <a:rPr lang="es-ES" dirty="0"/>
              <a:t>Mc 10,17: «Maestro bueno, ¿qué tengo que hacer para conseguir la vida eterna? ».</a:t>
            </a:r>
          </a:p>
          <a:p>
            <a:pPr lvl="0">
              <a:buFont typeface="Arial" pitchFamily="34" charset="0"/>
              <a:buChar char="•"/>
            </a:pPr>
            <a:r>
              <a:rPr lang="es-ES" dirty="0"/>
              <a:t>Mc 10,20: «Maestro, todo eso lo he practicado desde muy joven». </a:t>
            </a:r>
          </a:p>
          <a:p>
            <a:pPr lvl="0">
              <a:buFont typeface="Arial" pitchFamily="34" charset="0"/>
              <a:buChar char="•"/>
            </a:pPr>
            <a:r>
              <a:rPr lang="es-ES" dirty="0"/>
              <a:t>Mc 10,35: «Maestro, queremos que nos concedas lo que te vamos a pedir».</a:t>
            </a:r>
          </a:p>
          <a:p>
            <a:pPr lvl="0">
              <a:buFont typeface="Arial" pitchFamily="34" charset="0"/>
              <a:buChar char="•"/>
            </a:pPr>
            <a:r>
              <a:rPr lang="es-ES" dirty="0"/>
              <a:t>Mc 10,51: El ciego respondió: «Maestro, que vea».</a:t>
            </a:r>
          </a:p>
          <a:p>
            <a:pPr lvl="0">
              <a:buFont typeface="Arial" pitchFamily="34" charset="0"/>
              <a:buChar char="•"/>
            </a:pPr>
            <a:r>
              <a:rPr lang="es-ES" dirty="0"/>
              <a:t>Mc 12,14: «Maestro, sabemos que eres sincero y que no te inquietas por los que te escuchan, sino que enseñas con franqueza el camino de Dios».</a:t>
            </a:r>
          </a:p>
          <a:p>
            <a:pPr lvl="0">
              <a:buFont typeface="Arial" pitchFamily="34" charset="0"/>
              <a:buChar char="•"/>
            </a:pPr>
            <a:r>
              <a:rPr lang="es-ES" dirty="0"/>
              <a:t>Mc 12, 19: «Maestro, según la ley de Moisés…».</a:t>
            </a:r>
          </a:p>
          <a:p>
            <a:pPr lvl="0">
              <a:buFont typeface="Arial" pitchFamily="34" charset="0"/>
              <a:buChar char="•"/>
            </a:pPr>
            <a:r>
              <a:rPr lang="es-ES" dirty="0"/>
              <a:t>Mc 12, 32: El maestro de la Ley le contestó: «Has hablado muy bien, Maestro».</a:t>
            </a:r>
          </a:p>
          <a:p>
            <a:pPr lvl="0">
              <a:buFont typeface="Arial" pitchFamily="34" charset="0"/>
              <a:buChar char="•"/>
            </a:pPr>
            <a:r>
              <a:rPr lang="es-ES" dirty="0"/>
              <a:t>Mc 14, 45: Apenas llegó Judas, se acercó a Jesús y le dijo: « ¡Maestro, Maestro!» Y lo besó.</a:t>
            </a:r>
            <a:endParaRPr lang="es-E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51520" y="620688"/>
            <a:ext cx="8892480" cy="5632311"/>
          </a:xfrm>
          <a:prstGeom prst="rect">
            <a:avLst/>
          </a:prstGeom>
        </p:spPr>
        <p:txBody>
          <a:bodyPr wrap="square">
            <a:spAutoFit/>
          </a:bodyPr>
          <a:lstStyle/>
          <a:p>
            <a:r>
              <a:rPr lang="es-ES" b="1" dirty="0"/>
              <a:t>JESÚS MAESTRO EN EL EVANGELIO DE LUCAS</a:t>
            </a:r>
          </a:p>
          <a:p>
            <a:endParaRPr lang="es-ES" b="1" dirty="0"/>
          </a:p>
          <a:p>
            <a:pPr lvl="1">
              <a:buFont typeface="Arial" pitchFamily="34" charset="0"/>
              <a:buChar char="•"/>
            </a:pPr>
            <a:r>
              <a:rPr lang="es-ES" dirty="0" err="1"/>
              <a:t>Lc</a:t>
            </a:r>
            <a:r>
              <a:rPr lang="es-ES" dirty="0"/>
              <a:t> 3,12: Algunos publicanos vinieron también a hacerse bautizar y le preguntaron: «Maestro, ¿qué debemos hacer?».</a:t>
            </a:r>
            <a:endParaRPr lang="es-ES" sz="1600" dirty="0"/>
          </a:p>
          <a:p>
            <a:pPr lvl="1">
              <a:buFont typeface="Arial" pitchFamily="34" charset="0"/>
              <a:buChar char="•"/>
            </a:pPr>
            <a:r>
              <a:rPr lang="es-ES" dirty="0" err="1"/>
              <a:t>Lc</a:t>
            </a:r>
            <a:r>
              <a:rPr lang="es-ES" dirty="0"/>
              <a:t> 5,5: Simón le respondió: «Maestro, hemos trabajado la noche entera y no hemos sacado nada, pero si tú lo dices, echaré las redes».</a:t>
            </a:r>
            <a:endParaRPr lang="es-ES" sz="1600" dirty="0"/>
          </a:p>
          <a:p>
            <a:pPr lvl="1">
              <a:buFont typeface="Arial" pitchFamily="34" charset="0"/>
              <a:buChar char="•"/>
            </a:pPr>
            <a:r>
              <a:rPr lang="es-ES" dirty="0" err="1"/>
              <a:t>Lc</a:t>
            </a:r>
            <a:r>
              <a:rPr lang="es-ES" dirty="0"/>
              <a:t> 8,24: Los discípulos se acercaron y lo despertaron, diciendo: «¡Maestro, Maestro, nos hundimos!». El se despertó e increpó al viento y a las olas; estas se apaciguaron y sobrevino la calma</a:t>
            </a:r>
            <a:endParaRPr lang="es-ES" sz="1600" dirty="0"/>
          </a:p>
          <a:p>
            <a:pPr lvl="1">
              <a:buFont typeface="Arial" pitchFamily="34" charset="0"/>
              <a:buChar char="•"/>
            </a:pPr>
            <a:r>
              <a:rPr lang="es-ES" dirty="0" err="1"/>
              <a:t>Lc</a:t>
            </a:r>
            <a:r>
              <a:rPr lang="es-ES" dirty="0"/>
              <a:t> 8, 49: Todavía estaba hablando, cuando llegó alguien de la casa del jefe de la sinagoga y le dijo: «Tu hija ha muerto, no molestes más al Maestro».</a:t>
            </a:r>
            <a:endParaRPr lang="es-ES" sz="1600" dirty="0"/>
          </a:p>
          <a:p>
            <a:pPr lvl="1">
              <a:buFont typeface="Arial" pitchFamily="34" charset="0"/>
              <a:buChar char="•"/>
            </a:pPr>
            <a:r>
              <a:rPr lang="es-ES" dirty="0" err="1"/>
              <a:t>Lc</a:t>
            </a:r>
            <a:r>
              <a:rPr lang="es-ES" dirty="0"/>
              <a:t> 10,25: Y entonces, un doctor de la Ley se levantó y le preguntó para ponerlo a prueba: «Maestro, ¿qué tengo que hacer para heredar la Vida eterna?».</a:t>
            </a:r>
            <a:endParaRPr lang="es-ES" sz="1600" dirty="0"/>
          </a:p>
          <a:p>
            <a:pPr lvl="1">
              <a:buFont typeface="Arial" pitchFamily="34" charset="0"/>
              <a:buChar char="•"/>
            </a:pPr>
            <a:r>
              <a:rPr lang="es-ES" dirty="0" err="1"/>
              <a:t>Lc</a:t>
            </a:r>
            <a:r>
              <a:rPr lang="es-ES" dirty="0"/>
              <a:t> 11,45: Un doctor de la Ley tomó entonces la palabra y dijo: «Maestro, cuando hablas así, nos insultas también a nosotros</a:t>
            </a:r>
            <a:r>
              <a:rPr lang="es-ES" sz="1400" dirty="0"/>
              <a:t>».</a:t>
            </a:r>
            <a:endParaRPr lang="es-ES" sz="1600" dirty="0"/>
          </a:p>
          <a:p>
            <a:pPr lvl="1">
              <a:buFont typeface="Arial" pitchFamily="34" charset="0"/>
              <a:buChar char="•"/>
            </a:pPr>
            <a:r>
              <a:rPr lang="es-ES" dirty="0" err="1"/>
              <a:t>Lc</a:t>
            </a:r>
            <a:r>
              <a:rPr lang="es-ES" dirty="0"/>
              <a:t> 19,39: Algunos fariseos que se encontraban entre la multitud le dijeron:</a:t>
            </a:r>
            <a:r>
              <a:rPr lang="es-ES" sz="1600" dirty="0"/>
              <a:t> </a:t>
            </a:r>
            <a:r>
              <a:rPr lang="es-ES" dirty="0"/>
              <a:t>«Maestro, reprende a tus discípulos».</a:t>
            </a:r>
          </a:p>
          <a:p>
            <a:endParaRPr lang="es-E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
            <a:ext cx="9144000" cy="7244003"/>
          </a:xfrm>
          <a:prstGeom prst="rect">
            <a:avLst/>
          </a:prstGeom>
          <a:noFill/>
          <a:ln w="9525">
            <a:noFill/>
            <a:miter lim="800000"/>
            <a:headEnd/>
            <a:tailEnd/>
          </a:ln>
          <a:effectLst/>
        </p:spPr>
        <p:txBody>
          <a:bodyPr vert="horz" wrap="square" lIns="91440" tIns="45720" rIns="91440" bIns="45720" numCol="2"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1</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Al principio exist</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í</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a la Palabra, y la Palabra estaba junto a Dios,</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y la Palabra era Dios.</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2</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Al principio estaba junto a Dios.</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3</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Todas las cosas fueron hechas por medio de la Palabra</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y sin ella no se hizo nada de todo lo que existe.</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4</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En ella estaba la vida,</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y la vida era la luz de los hombres.</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5</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La luz brilla en las tinieblas,</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y las tinieblas no la recibieron.</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6</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Apareci</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ó</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 un hombre enviado por Dios,</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que se llamaba Juan.</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7</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Vino como testigo,</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para dar testimonio de la luz,</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para que todos creyeran por medio de </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é</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l.</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8</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É</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l no era la luz,</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sino el testigo de la luz.</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9</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La Palabra era la luz verdadera</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que, al venir a este mundo,</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ilumina a todo hombre.</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10</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Ella estaba en el mundo,</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y el mundo fue hecho por medio de ella,</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y el mundo no la conoci</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ó</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11</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Vino a los suyos,</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y los suyos no la recibieron.</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12</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Pero a todos los que la recibieron,</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a los que creen en su Nombre,</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les dio el poder de llegar a ser hijos de Dios.</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600" dirty="0">
              <a:solidFill>
                <a:srgbClr val="999999"/>
              </a:solidFill>
              <a:latin typeface="inheri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s-ES_tradnl" sz="1600" dirty="0">
              <a:solidFill>
                <a:srgbClr val="999999"/>
              </a:solidFill>
              <a:latin typeface="inheri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13</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Ellos no nacieron de la sangre,</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ni por obra de la carne,</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ni de la voluntad del hombre,</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sino que fueron engendrados por Dios.</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14</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Y la Palabra se hizo carne</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y habit</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ó</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 entre nosotros.</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Y nosotros hemos visto su gloria,</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la gloria que recibe del Padre como Hijo </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ú</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nico,</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lleno de gracia y de verdad.</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15</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Juan da testimonio de </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é</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l, al declarar:</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Este es aquel del que yo dije:</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El que viene despu</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é</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s de m</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í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me ha precedido,</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15</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porque exist</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í</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a antes que yo</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16</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De su plenitud, todos nosotros hemos participado</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y hemos recibido gracia sobre gracia:</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17</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porque la Ley fue dada por medio de Mois</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é</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s,</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pero la gracia y la verdad nos han llegado por Jesucristo.</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endParaRPr kumimoji="0" lang="es-ES" sz="16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600" b="0" i="0" u="none" strike="noStrike" cap="none" normalizeH="0" baseline="0" dirty="0">
                <a:ln>
                  <a:noFill/>
                </a:ln>
                <a:solidFill>
                  <a:srgbClr val="999999"/>
                </a:solidFill>
                <a:effectLst/>
                <a:latin typeface="inherit"/>
                <a:ea typeface="Times New Roman" pitchFamily="18" charset="0"/>
                <a:cs typeface="Arial" pitchFamily="34" charset="0"/>
              </a:rPr>
              <a:t>18</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Nadie ha visto jam</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á</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s a Dios;</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el que lo ha revelado es el Hijo </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ú</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nico,</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  </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que es Dios y est</a:t>
            </a:r>
            <a:r>
              <a:rPr kumimoji="0" lang="es-ES_tradnl" sz="1600" b="0" i="0" u="none" strike="noStrike" cap="none" normalizeH="0" baseline="0" dirty="0">
                <a:ln>
                  <a:noFill/>
                </a:ln>
                <a:solidFill>
                  <a:srgbClr val="333333"/>
                </a:solidFill>
                <a:effectLst/>
                <a:latin typeface="Calibri"/>
                <a:ea typeface="Times New Roman" pitchFamily="18" charset="0"/>
                <a:cs typeface="Arial" pitchFamily="34" charset="0"/>
              </a:rPr>
              <a:t>á</a:t>
            </a:r>
            <a:r>
              <a:rPr kumimoji="0" lang="es-ES_tradnl" sz="1600" b="0" i="0" u="none" strike="noStrike" cap="none" normalizeH="0" baseline="0" dirty="0">
                <a:ln>
                  <a:noFill/>
                </a:ln>
                <a:solidFill>
                  <a:srgbClr val="333333"/>
                </a:solidFill>
                <a:effectLst/>
                <a:latin typeface="inherit"/>
                <a:ea typeface="Times New Roman" pitchFamily="18" charset="0"/>
                <a:cs typeface="Arial" pitchFamily="34" charset="0"/>
              </a:rPr>
              <a:t> en el seno del Padre.</a:t>
            </a:r>
            <a:endParaRPr kumimoji="0" lang="es-ES_tradnl" sz="1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323528" y="727829"/>
            <a:ext cx="8528405"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a:ln>
                  <a:noFill/>
                </a:ln>
                <a:solidFill>
                  <a:schemeClr val="tx1"/>
                </a:solidFill>
                <a:effectLst/>
                <a:latin typeface="+mj-lt"/>
                <a:ea typeface="Arial" pitchFamily="34" charset="0"/>
                <a:cs typeface="Arial" pitchFamily="34" charset="0"/>
              </a:rPr>
              <a:t>JESUS MAESTRO EN EL EVANGELIO DE JUAN</a:t>
            </a:r>
          </a:p>
          <a:p>
            <a:pPr marL="0" marR="0" lvl="0" indent="0" defTabSz="914400" rtl="0" eaLnBrk="1" fontAlgn="base" latinLnBrk="0" hangingPunct="1">
              <a:lnSpc>
                <a:spcPct val="100000"/>
              </a:lnSpc>
              <a:spcBef>
                <a:spcPct val="0"/>
              </a:spcBef>
              <a:spcAft>
                <a:spcPct val="0"/>
              </a:spcAft>
              <a:buClrTx/>
              <a:buSzTx/>
              <a:buFont typeface="Arial" pitchFamily="34" charset="0"/>
              <a:buChar char="•"/>
              <a:tabLst/>
            </a:pPr>
            <a:r>
              <a:rPr lang="es-ES" dirty="0" err="1"/>
              <a:t>Jn</a:t>
            </a:r>
            <a:r>
              <a:rPr lang="es-ES" dirty="0"/>
              <a:t> 1,38: El se dio vuelta y, viendo que lo seguían, les preguntó: «¿Qué buscan?». Ellos le respondieron: «</a:t>
            </a:r>
            <a:r>
              <a:rPr lang="es-ES" dirty="0" err="1"/>
              <a:t>Rabbí</a:t>
            </a:r>
            <a:r>
              <a:rPr lang="es-ES" dirty="0"/>
              <a:t> que traducido significa Maestro ¿Dónde vives?»</a:t>
            </a:r>
          </a:p>
          <a:p>
            <a:pPr lvl="0">
              <a:buFont typeface="Arial" pitchFamily="34" charset="0"/>
              <a:buChar char="•"/>
            </a:pPr>
            <a:r>
              <a:rPr lang="es-ES" dirty="0" err="1"/>
              <a:t>Jn</a:t>
            </a:r>
            <a:r>
              <a:rPr lang="es-ES" dirty="0"/>
              <a:t> 1.49: </a:t>
            </a:r>
            <a:r>
              <a:rPr lang="es-ES" dirty="0" err="1"/>
              <a:t>Natanael</a:t>
            </a:r>
            <a:r>
              <a:rPr lang="es-ES" dirty="0"/>
              <a:t> le respondió: «Maestro, tú eres el hijo de Dios, tú eres el Rey de Israel».</a:t>
            </a:r>
            <a:br>
              <a:rPr lang="es-ES" sz="1200" dirty="0"/>
            </a:br>
            <a:r>
              <a:rPr lang="es-ES" dirty="0" err="1"/>
              <a:t>Jn</a:t>
            </a:r>
            <a:r>
              <a:rPr lang="es-ES" dirty="0"/>
              <a:t> 3,10: Fue de noche a ver a Jesús y le dijo: «Maestro, sabemos que tú has venido de parte de Dios para enseñar, porque nadie puede realizar los signos que tú haces, si Dios no está con él».</a:t>
            </a:r>
            <a:endParaRPr lang="es-ES" sz="1600" dirty="0"/>
          </a:p>
          <a:p>
            <a:pPr lvl="0">
              <a:buFont typeface="Arial" pitchFamily="34" charset="0"/>
              <a:buChar char="•"/>
            </a:pPr>
            <a:r>
              <a:rPr lang="es-ES" dirty="0" err="1"/>
              <a:t>Jn</a:t>
            </a:r>
            <a:r>
              <a:rPr lang="es-ES" dirty="0"/>
              <a:t> 8,4: dijeron a Jesús: «Maestro, esta mujer ha sido sorprendida en flagrante adulterio».</a:t>
            </a:r>
            <a:endParaRPr lang="es-ES" sz="1600" dirty="0"/>
          </a:p>
          <a:p>
            <a:pPr lvl="0">
              <a:buFont typeface="Arial" pitchFamily="34" charset="0"/>
              <a:buChar char="•"/>
            </a:pPr>
            <a:r>
              <a:rPr lang="es-ES" dirty="0" err="1"/>
              <a:t>Jn</a:t>
            </a:r>
            <a:r>
              <a:rPr lang="es-ES" dirty="0"/>
              <a:t> 11,8: Los discípulos le dijeron: «Maestro, hace poco los judíos querían apedrearte, ¿quieres volver allá?».</a:t>
            </a:r>
            <a:endParaRPr lang="es-ES" sz="1600" dirty="0"/>
          </a:p>
          <a:p>
            <a:pPr lvl="0">
              <a:buFont typeface="Arial" pitchFamily="34" charset="0"/>
              <a:buChar char="•"/>
            </a:pPr>
            <a:r>
              <a:rPr lang="es-ES" dirty="0" err="1"/>
              <a:t>Jn</a:t>
            </a:r>
            <a:r>
              <a:rPr lang="es-ES" dirty="0"/>
              <a:t> 11,28: Después fue a llamar a María, su hermana, y le dijo en voz baja: «El Maestro está aquí y te llama»</a:t>
            </a:r>
            <a:endParaRPr lang="es-ES" sz="1600" dirty="0"/>
          </a:p>
          <a:p>
            <a:pPr lvl="0">
              <a:buFont typeface="Arial" pitchFamily="34" charset="0"/>
              <a:buChar char="•"/>
            </a:pPr>
            <a:r>
              <a:rPr lang="es-ES" dirty="0" err="1"/>
              <a:t>Jn</a:t>
            </a:r>
            <a:r>
              <a:rPr lang="es-ES" dirty="0"/>
              <a:t> 20, 16: Jesús le dijo “María”. Ella lo reconoció y le dijo en hebreo</a:t>
            </a:r>
            <a:endParaRPr lang="es-ES" sz="1600" dirty="0"/>
          </a:p>
          <a:p>
            <a:pPr>
              <a:buFont typeface="Arial" pitchFamily="34" charset="0"/>
              <a:buChar char="•"/>
            </a:pPr>
            <a:r>
              <a:rPr lang="es-ES" dirty="0"/>
              <a:t>«¡</a:t>
            </a:r>
            <a:r>
              <a:rPr lang="es-ES" dirty="0" err="1"/>
              <a:t>Raboní</a:t>
            </a:r>
            <a:r>
              <a:rPr lang="es-ES" dirty="0"/>
              <a:t>!,» que quiere decir maestro.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260648"/>
            <a:ext cx="8136904" cy="6740307"/>
          </a:xfrm>
          <a:prstGeom prst="rect">
            <a:avLst/>
          </a:prstGeom>
        </p:spPr>
        <p:txBody>
          <a:bodyPr wrap="square">
            <a:spAutoFit/>
          </a:bodyPr>
          <a:lstStyle/>
          <a:p>
            <a:pPr algn="ctr"/>
            <a:r>
              <a:rPr lang="es-ES" i="1" dirty="0">
                <a:solidFill>
                  <a:srgbClr val="FF0000"/>
                </a:solidFill>
              </a:rPr>
              <a:t>A PARTIR DE LOS EVANGELIOS:</a:t>
            </a:r>
          </a:p>
          <a:p>
            <a:pPr>
              <a:buFont typeface="Arial" pitchFamily="34" charset="0"/>
              <a:buChar char="•"/>
            </a:pPr>
            <a:r>
              <a:rPr lang="es-ES" sz="2000" b="1" dirty="0"/>
              <a:t>Jesús es un Maestro que enseña con autoridad</a:t>
            </a:r>
            <a:endParaRPr lang="es-ES" sz="2000" dirty="0"/>
          </a:p>
          <a:p>
            <a:pPr>
              <a:buFont typeface="Arial" pitchFamily="34" charset="0"/>
              <a:buChar char="•"/>
            </a:pPr>
            <a:r>
              <a:rPr lang="es-ES" sz="2000" b="1" dirty="0"/>
              <a:t>Maestro que enseña con rectitud</a:t>
            </a:r>
          </a:p>
          <a:p>
            <a:pPr>
              <a:buFont typeface="Arial" pitchFamily="34" charset="0"/>
              <a:buChar char="•"/>
            </a:pPr>
            <a:r>
              <a:rPr lang="es-ES" sz="2000" b="1" dirty="0"/>
              <a:t>Jesús convive con sus discípulos y les enseña con su ejemplo y testimonio de vida</a:t>
            </a:r>
          </a:p>
          <a:p>
            <a:pPr>
              <a:buFont typeface="Arial" pitchFamily="34" charset="0"/>
              <a:buChar char="•"/>
            </a:pPr>
            <a:r>
              <a:rPr lang="es-ES" sz="2000" dirty="0"/>
              <a:t>Es una persona de </a:t>
            </a:r>
            <a:r>
              <a:rPr lang="es-ES" sz="2000" b="1" dirty="0"/>
              <a:t>paz</a:t>
            </a:r>
            <a:r>
              <a:rPr lang="es-ES" sz="2000" dirty="0"/>
              <a:t>, </a:t>
            </a:r>
            <a:r>
              <a:rPr lang="es-ES" sz="2000" b="1" dirty="0"/>
              <a:t>que inspira paz y reconciliación</a:t>
            </a:r>
          </a:p>
          <a:p>
            <a:pPr>
              <a:buFont typeface="Arial" pitchFamily="34" charset="0"/>
              <a:buChar char="•"/>
            </a:pPr>
            <a:r>
              <a:rPr lang="es-ES" sz="2000" dirty="0"/>
              <a:t>Es una persona </a:t>
            </a:r>
            <a:r>
              <a:rPr lang="es-ES" sz="2000" b="1" dirty="0"/>
              <a:t>libre y liberada, que despierta libertad y liberación</a:t>
            </a:r>
          </a:p>
          <a:p>
            <a:pPr>
              <a:buFont typeface="Arial" pitchFamily="34" charset="0"/>
              <a:buChar char="•"/>
            </a:pPr>
            <a:r>
              <a:rPr lang="es-ES" sz="2000" dirty="0"/>
              <a:t>Es una persona de </a:t>
            </a:r>
            <a:r>
              <a:rPr lang="es-ES" sz="2000" b="1" dirty="0"/>
              <a:t>oración</a:t>
            </a:r>
          </a:p>
          <a:p>
            <a:pPr>
              <a:buFont typeface="Arial" pitchFamily="34" charset="0"/>
              <a:buChar char="•"/>
            </a:pPr>
            <a:r>
              <a:rPr lang="es-ES" sz="2000" dirty="0"/>
              <a:t>Es una persona </a:t>
            </a:r>
            <a:r>
              <a:rPr lang="es-ES" sz="2000" b="1" dirty="0"/>
              <a:t>cariñosa, que inspira  respuestas de amor</a:t>
            </a:r>
          </a:p>
          <a:p>
            <a:pPr>
              <a:buFont typeface="Arial" pitchFamily="34" charset="0"/>
              <a:buChar char="•"/>
            </a:pPr>
            <a:r>
              <a:rPr lang="es-ES" sz="2000" dirty="0"/>
              <a:t>Es una persona </a:t>
            </a:r>
            <a:r>
              <a:rPr lang="es-ES" sz="2000" b="1" dirty="0"/>
              <a:t>acogedora</a:t>
            </a:r>
            <a:endParaRPr lang="es-ES" sz="2000" dirty="0"/>
          </a:p>
          <a:p>
            <a:pPr>
              <a:buFont typeface="Arial" pitchFamily="34" charset="0"/>
              <a:buChar char="•"/>
            </a:pPr>
            <a:r>
              <a:rPr lang="es-ES" sz="2000" dirty="0"/>
              <a:t>Es una persona </a:t>
            </a:r>
            <a:r>
              <a:rPr lang="es-ES" sz="2000" b="1" dirty="0"/>
              <a:t>misericordiosa</a:t>
            </a:r>
            <a:r>
              <a:rPr lang="es-ES" sz="2000" dirty="0"/>
              <a:t>, </a:t>
            </a:r>
            <a:r>
              <a:rPr lang="es-ES" sz="2000" b="1" dirty="0"/>
              <a:t>mansa y humilde</a:t>
            </a:r>
            <a:endParaRPr lang="es-ES" sz="2000" dirty="0"/>
          </a:p>
          <a:p>
            <a:pPr>
              <a:buFont typeface="Arial" pitchFamily="34" charset="0"/>
              <a:buChar char="•"/>
            </a:pPr>
            <a:r>
              <a:rPr lang="es-ES" sz="2000" dirty="0"/>
              <a:t>Es una persona </a:t>
            </a:r>
            <a:r>
              <a:rPr lang="es-ES" sz="2000" b="1" dirty="0"/>
              <a:t>realista y observadora</a:t>
            </a:r>
            <a:endParaRPr lang="es-ES" sz="2000" dirty="0"/>
          </a:p>
          <a:p>
            <a:pPr>
              <a:buFont typeface="Arial" pitchFamily="34" charset="0"/>
              <a:buChar char="•"/>
            </a:pPr>
            <a:r>
              <a:rPr lang="es-ES" sz="2000" dirty="0"/>
              <a:t>Es una </a:t>
            </a:r>
            <a:r>
              <a:rPr lang="es-ES" sz="2000" dirty="0" err="1"/>
              <a:t>una</a:t>
            </a:r>
            <a:r>
              <a:rPr lang="es-ES" sz="2000" dirty="0"/>
              <a:t> persona </a:t>
            </a:r>
            <a:r>
              <a:rPr lang="es-ES" sz="2000" b="1" dirty="0"/>
              <a:t>atenta</a:t>
            </a:r>
            <a:endParaRPr lang="es-ES" sz="2000" dirty="0"/>
          </a:p>
          <a:p>
            <a:pPr>
              <a:buFont typeface="Arial" pitchFamily="34" charset="0"/>
              <a:buChar char="•"/>
            </a:pPr>
            <a:r>
              <a:rPr lang="es-ES" sz="2000" dirty="0"/>
              <a:t>Es una persona </a:t>
            </a:r>
            <a:r>
              <a:rPr lang="es-ES" sz="2000" b="1" dirty="0"/>
              <a:t>preocupada por la situación del pueblo</a:t>
            </a:r>
            <a:r>
              <a:rPr lang="es-ES" sz="2000" dirty="0"/>
              <a:t>,  </a:t>
            </a:r>
          </a:p>
          <a:p>
            <a:pPr>
              <a:buFont typeface="Arial" pitchFamily="34" charset="0"/>
              <a:buChar char="•"/>
            </a:pPr>
            <a:r>
              <a:rPr lang="es-ES" sz="2000" dirty="0"/>
              <a:t>Es una persona </a:t>
            </a:r>
            <a:r>
              <a:rPr lang="es-ES" sz="2000" b="1" dirty="0"/>
              <a:t>que se relaciona con sus discípulos como un amigo</a:t>
            </a:r>
            <a:endParaRPr lang="es-ES" sz="2000" dirty="0"/>
          </a:p>
          <a:p>
            <a:pPr>
              <a:buFont typeface="Arial" pitchFamily="34" charset="0"/>
              <a:buChar char="•"/>
            </a:pPr>
            <a:r>
              <a:rPr lang="es-ES" sz="2000" dirty="0"/>
              <a:t>Es una persona </a:t>
            </a:r>
            <a:r>
              <a:rPr lang="es-ES" sz="2000" b="1" dirty="0"/>
              <a:t>comprensiva</a:t>
            </a:r>
            <a:r>
              <a:rPr lang="es-ES" sz="2000" dirty="0"/>
              <a:t>,</a:t>
            </a:r>
          </a:p>
          <a:p>
            <a:pPr>
              <a:buFont typeface="Arial" pitchFamily="34" charset="0"/>
              <a:buChar char="•"/>
            </a:pPr>
            <a:r>
              <a:rPr lang="es-ES" sz="2000" dirty="0"/>
              <a:t>Es una persona </a:t>
            </a:r>
            <a:r>
              <a:rPr lang="es-ES" sz="2000" b="1" dirty="0"/>
              <a:t>comprometida</a:t>
            </a:r>
            <a:endParaRPr lang="es-ES" sz="2000" dirty="0"/>
          </a:p>
          <a:p>
            <a:endParaRPr lang="es-ES" b="1" dirty="0"/>
          </a:p>
          <a:p>
            <a:endParaRPr lang="es-ES" b="1" dirty="0"/>
          </a:p>
          <a:p>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683568" y="1124744"/>
            <a:ext cx="7847533" cy="12311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800" b="1" i="0" u="none" strike="noStrike" cap="none" normalizeH="0" baseline="0" dirty="0">
                <a:ln>
                  <a:noFill/>
                </a:ln>
                <a:solidFill>
                  <a:srgbClr val="FF0000"/>
                </a:solidFill>
                <a:effectLst/>
                <a:latin typeface="Arial" pitchFamily="34" charset="0"/>
                <a:ea typeface="Arial" pitchFamily="34" charset="0"/>
                <a:cs typeface="Arial" pitchFamily="34" charset="0"/>
              </a:rPr>
              <a:t>ELEMENTOS DE LA PEDAGOGIA DE JESUS:</a:t>
            </a:r>
            <a:endParaRPr kumimoji="0" lang="es-ES" sz="28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800" b="1" i="0" u="none" strike="noStrike" cap="none" normalizeH="0" baseline="0" dirty="0">
                <a:ln>
                  <a:noFill/>
                </a:ln>
                <a:solidFill>
                  <a:srgbClr val="FF0000"/>
                </a:solidFill>
                <a:effectLst/>
                <a:latin typeface="Arial" pitchFamily="34" charset="0"/>
                <a:ea typeface="Arial" pitchFamily="34" charset="0"/>
                <a:cs typeface="Arial" pitchFamily="34" charset="0"/>
              </a:rPr>
              <a:t>RECURSOS, MÉTODOS Y ESTILO</a:t>
            </a:r>
            <a:endParaRPr kumimoji="0" lang="es-ES" sz="2800" b="0" i="0" u="none" strike="noStrike" cap="none" normalizeH="0" baseline="0" dirty="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2" descr="Resultado de imagen de jesus maestro en fano"/>
          <p:cNvPicPr>
            <a:picLocks noChangeAspect="1" noChangeArrowheads="1"/>
          </p:cNvPicPr>
          <p:nvPr/>
        </p:nvPicPr>
        <p:blipFill>
          <a:blip r:embed="rId2" cstate="print"/>
          <a:srcRect/>
          <a:stretch>
            <a:fillRect/>
          </a:stretch>
        </p:blipFill>
        <p:spPr bwMode="auto">
          <a:xfrm>
            <a:off x="2051720" y="2060848"/>
            <a:ext cx="5456751" cy="424847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de jesus maestro en fano"/>
          <p:cNvPicPr>
            <a:picLocks noChangeAspect="1" noChangeArrowheads="1"/>
          </p:cNvPicPr>
          <p:nvPr/>
        </p:nvPicPr>
        <p:blipFill>
          <a:blip r:embed="rId2" cstate="print"/>
          <a:srcRect/>
          <a:stretch>
            <a:fillRect/>
          </a:stretch>
        </p:blipFill>
        <p:spPr bwMode="auto">
          <a:xfrm>
            <a:off x="6372200" y="548680"/>
            <a:ext cx="2771800" cy="4752528"/>
          </a:xfrm>
          <a:prstGeom prst="rect">
            <a:avLst/>
          </a:prstGeom>
          <a:noFill/>
        </p:spPr>
      </p:pic>
      <p:sp>
        <p:nvSpPr>
          <p:cNvPr id="1026" name="AutoShape 2" descr="Resultado de imagen de jesus maestro en fan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 name="4 Rectángulo"/>
          <p:cNvSpPr/>
          <p:nvPr/>
        </p:nvSpPr>
        <p:spPr>
          <a:xfrm>
            <a:off x="179512" y="404664"/>
            <a:ext cx="6768752" cy="6186309"/>
          </a:xfrm>
          <a:prstGeom prst="rect">
            <a:avLst/>
          </a:prstGeom>
        </p:spPr>
        <p:txBody>
          <a:bodyPr wrap="square">
            <a:spAutoFit/>
          </a:bodyPr>
          <a:lstStyle/>
          <a:p>
            <a:r>
              <a:rPr lang="es-ES" sz="3600" b="1" dirty="0">
                <a:solidFill>
                  <a:srgbClr val="FF0000"/>
                </a:solidFill>
              </a:rPr>
              <a:t>Porque uno solo es vuestro maestro…</a:t>
            </a:r>
          </a:p>
          <a:p>
            <a:endParaRPr lang="es-ES" sz="3600" b="1" dirty="0">
              <a:solidFill>
                <a:srgbClr val="FF0000"/>
              </a:solidFill>
            </a:endParaRPr>
          </a:p>
          <a:p>
            <a:r>
              <a:rPr lang="es-ES" sz="3600" b="1" dirty="0"/>
              <a:t>Aprender a ser catequistas según el corazón de Jesús nuestro maestro.</a:t>
            </a:r>
          </a:p>
          <a:p>
            <a:endParaRPr lang="es-ES" sz="3600" b="1" dirty="0"/>
          </a:p>
          <a:p>
            <a:r>
              <a:rPr lang="es-ES" sz="3600" b="1" dirty="0"/>
              <a:t>Tomar notas en papel y en el corazón</a:t>
            </a:r>
          </a:p>
          <a:p>
            <a:r>
              <a:rPr lang="es-ES" sz="3600" b="1" dirty="0">
                <a:solidFill>
                  <a:srgbClr val="FF0000"/>
                </a:solidFill>
              </a:rPr>
              <a:t>El maestro interior es el Espíritu Santo</a:t>
            </a:r>
            <a:endParaRPr lang="es-ES" sz="3600"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404664"/>
            <a:ext cx="8964488" cy="5909310"/>
          </a:xfrm>
          <a:prstGeom prst="rect">
            <a:avLst/>
          </a:prstGeom>
        </p:spPr>
        <p:txBody>
          <a:bodyPr wrap="square">
            <a:spAutoFit/>
          </a:bodyPr>
          <a:lstStyle/>
          <a:p>
            <a:pPr algn="ctr"/>
            <a:r>
              <a:rPr lang="es-ES" b="1" dirty="0"/>
              <a:t>LOS GESTOS DE JESUS COMO RECURSO DE ENSEÑANZA</a:t>
            </a:r>
          </a:p>
          <a:p>
            <a:pPr lvl="0">
              <a:buFont typeface="Arial" pitchFamily="34" charset="0"/>
              <a:buChar char="•"/>
            </a:pPr>
            <a:r>
              <a:rPr lang="es-ES" dirty="0"/>
              <a:t>Se le acercó un leproso, y él, “extendiendo la mano, le tocó y le dijo:</a:t>
            </a:r>
          </a:p>
          <a:p>
            <a:pPr>
              <a:buFont typeface="Arial" pitchFamily="34" charset="0"/>
              <a:buChar char="•"/>
            </a:pPr>
            <a:r>
              <a:rPr lang="es-ES" dirty="0"/>
              <a:t>«quiero, queda limpio» (Mt 8,3).</a:t>
            </a:r>
            <a:br>
              <a:rPr lang="es-ES" dirty="0"/>
            </a:br>
            <a:r>
              <a:rPr lang="es-ES" dirty="0"/>
              <a:t>Le seguían dos ciegos: "entonces tocó sus ojos, diciendo: «hágase en vosotros según vuestra fe» (Mt 9,29).</a:t>
            </a:r>
            <a:br>
              <a:rPr lang="es-ES" dirty="0"/>
            </a:br>
            <a:r>
              <a:rPr lang="es-ES" dirty="0"/>
              <a:t>Y "le presentaban a los niños para que los tocase... y abrazándolos,  los bendijo imponiéndoles las manos" (Mc 10,13).</a:t>
            </a:r>
          </a:p>
          <a:p>
            <a:pPr lvl="0">
              <a:buFont typeface="Arial" pitchFamily="34" charset="0"/>
              <a:buChar char="•"/>
            </a:pPr>
            <a:r>
              <a:rPr lang="es-ES" dirty="0"/>
              <a:t>A la suegra de Pedro "le tocó la mano y la fiebre la dejó" (Mt 8,15).</a:t>
            </a:r>
          </a:p>
          <a:p>
            <a:pPr lvl="0">
              <a:buFont typeface="Arial" pitchFamily="34" charset="0"/>
              <a:buChar char="•"/>
            </a:pPr>
            <a:r>
              <a:rPr lang="es-ES" dirty="0"/>
              <a:t>Al sordomudo "le metió los dedos en los oídos y le tocó la lengua, diciendo: «</a:t>
            </a:r>
            <a:r>
              <a:rPr lang="es-ES" dirty="0" err="1"/>
              <a:t>effeta</a:t>
            </a:r>
            <a:r>
              <a:rPr lang="es-ES" dirty="0"/>
              <a:t>, ábrete» (Mc 7,33).</a:t>
            </a:r>
          </a:p>
          <a:p>
            <a:pPr lvl="0">
              <a:buFont typeface="Arial" pitchFamily="34" charset="0"/>
              <a:buChar char="•"/>
            </a:pPr>
            <a:r>
              <a:rPr lang="es-ES" dirty="0"/>
              <a:t>Al criado herido por Pedro, Jesús, "tocándole la oreja, le curó" (</a:t>
            </a:r>
            <a:r>
              <a:rPr lang="es-ES" dirty="0" err="1"/>
              <a:t>Lc</a:t>
            </a:r>
            <a:r>
              <a:rPr lang="es-ES" dirty="0"/>
              <a:t> 22,51).</a:t>
            </a:r>
          </a:p>
          <a:p>
            <a:pPr lvl="0">
              <a:buFont typeface="Arial" pitchFamily="34" charset="0"/>
              <a:buChar char="•"/>
            </a:pPr>
            <a:r>
              <a:rPr lang="es-ES" dirty="0"/>
              <a:t>A un leproso que le suplica: Sintiendo compasión, Jesús extendió la mano y lo tocó diciendo: «Quiero, queda limpio» (Mc 1, 40-41).</a:t>
            </a:r>
          </a:p>
          <a:p>
            <a:pPr lvl="0">
              <a:buFont typeface="Arial" pitchFamily="34" charset="0"/>
              <a:buChar char="•"/>
            </a:pPr>
            <a:r>
              <a:rPr lang="es-ES" dirty="0"/>
              <a:t>A un sordomudo: “Jesús lo separó de la multitud y, llevándolo aparte,  le puso los dedos en las orejas y con su saliva le tocó la lengua” (Mc 7, 33).</a:t>
            </a:r>
          </a:p>
          <a:p>
            <a:pPr lvl="0">
              <a:buFont typeface="Arial" pitchFamily="34" charset="0"/>
              <a:buChar char="•"/>
            </a:pPr>
            <a:r>
              <a:rPr lang="es-ES" dirty="0"/>
              <a:t>A un muchacho poseído por un espíritu inmundo: Pero Jesús, tomándolo de la mano, lo levantó, y el muchacho se puso de pie” (Mc  9, 27).</a:t>
            </a:r>
          </a:p>
          <a:p>
            <a:pPr lvl="0">
              <a:buFont typeface="Arial" pitchFamily="34" charset="0"/>
              <a:buChar char="•"/>
            </a:pPr>
            <a:r>
              <a:rPr lang="es-ES" dirty="0"/>
              <a:t>A la niña del jefe de la sinagoga "le tomó de la mano y  ésta  se levantó" (Mt 9,25).</a:t>
            </a:r>
          </a:p>
          <a:p>
            <a:pPr lvl="0">
              <a:buFont typeface="Arial" pitchFamily="34" charset="0"/>
              <a:buChar char="•"/>
            </a:pPr>
            <a:r>
              <a:rPr lang="es-ES" dirty="0"/>
              <a:t>Al ciego de nacimiento "hizo un poco de lodo y le untó sus ojos" (</a:t>
            </a:r>
            <a:r>
              <a:rPr lang="es-ES" dirty="0" err="1"/>
              <a:t>Jn</a:t>
            </a:r>
            <a:r>
              <a:rPr lang="es-ES" dirty="0"/>
              <a:t> 9,6).</a:t>
            </a:r>
          </a:p>
          <a:p>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411760" y="476672"/>
            <a:ext cx="4572000" cy="1477328"/>
          </a:xfrm>
          <a:prstGeom prst="rect">
            <a:avLst/>
          </a:prstGeom>
        </p:spPr>
        <p:txBody>
          <a:bodyPr>
            <a:spAutoFit/>
          </a:bodyPr>
          <a:lstStyle/>
          <a:p>
            <a:r>
              <a:rPr lang="es-ES" sz="2400" b="1" dirty="0">
                <a:solidFill>
                  <a:srgbClr val="FF0000"/>
                </a:solidFill>
              </a:rPr>
              <a:t>LOS MÉTODOS Y LAS TÉCNICAS DE ENSEÑANZA DE JESUS MAESTRO.</a:t>
            </a:r>
          </a:p>
          <a:p>
            <a:endParaRPr lang="es-ES" b="1" dirty="0"/>
          </a:p>
        </p:txBody>
      </p:sp>
      <p:pic>
        <p:nvPicPr>
          <p:cNvPr id="8194" name="Picture 2" descr="Resultado de imagen de jesus maestro en fano"/>
          <p:cNvPicPr>
            <a:picLocks noChangeAspect="1" noChangeArrowheads="1"/>
          </p:cNvPicPr>
          <p:nvPr/>
        </p:nvPicPr>
        <p:blipFill>
          <a:blip r:embed="rId2" cstate="print"/>
          <a:srcRect/>
          <a:stretch>
            <a:fillRect/>
          </a:stretch>
        </p:blipFill>
        <p:spPr bwMode="auto">
          <a:xfrm>
            <a:off x="1907704" y="1844824"/>
            <a:ext cx="5508390" cy="471518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197346"/>
            <a:ext cx="7344816" cy="5078313"/>
          </a:xfrm>
          <a:prstGeom prst="rect">
            <a:avLst/>
          </a:prstGeom>
        </p:spPr>
        <p:txBody>
          <a:bodyPr wrap="square">
            <a:spAutoFit/>
          </a:bodyPr>
          <a:lstStyle/>
          <a:p>
            <a:pPr algn="ctr"/>
            <a:r>
              <a:rPr lang="es-ES" b="1" dirty="0"/>
              <a:t>Las sentencias y los dichos</a:t>
            </a:r>
          </a:p>
          <a:p>
            <a:endParaRPr lang="es-ES" b="1" dirty="0"/>
          </a:p>
          <a:p>
            <a:pPr lvl="0">
              <a:buFont typeface="Arial" pitchFamily="34" charset="0"/>
              <a:buChar char="•"/>
            </a:pPr>
            <a:r>
              <a:rPr lang="es-ES" dirty="0"/>
              <a:t>«No es la gente sana la que necesita médico, sino los enfermos. No he venido a llamar a justos, sino a pecadores» (Mc 2,17).</a:t>
            </a:r>
          </a:p>
          <a:p>
            <a:pPr>
              <a:buFont typeface="Arial" pitchFamily="34" charset="0"/>
              <a:buChar char="•"/>
            </a:pPr>
            <a:r>
              <a:rPr lang="es-ES" dirty="0"/>
              <a:t> «Porque donde está tu tesoro, allí estará también tu corazón» (Mt 6,21; </a:t>
            </a:r>
            <a:r>
              <a:rPr lang="es-ES" dirty="0" err="1"/>
              <a:t>Lc</a:t>
            </a:r>
            <a:r>
              <a:rPr lang="es-ES" dirty="0"/>
              <a:t> 12,34).</a:t>
            </a:r>
          </a:p>
          <a:p>
            <a:pPr lvl="0">
              <a:buFont typeface="Arial" pitchFamily="34" charset="0"/>
              <a:buChar char="•"/>
            </a:pPr>
            <a:r>
              <a:rPr lang="es-ES" dirty="0"/>
              <a:t>«Lo que entra por la boca no hace impura a la persona, pero sí mancha a la persona lo que sale de su boca» (Mt 15, 11)</a:t>
            </a:r>
          </a:p>
          <a:p>
            <a:pPr lvl="0">
              <a:buFont typeface="Arial" pitchFamily="34" charset="0"/>
              <a:buChar char="•"/>
            </a:pPr>
            <a:r>
              <a:rPr lang="es-ES" dirty="0"/>
              <a:t>«Si un ciego guía a otro ciego, los dos caerán en el hoyo»” (Mt 15, 14)</a:t>
            </a:r>
          </a:p>
          <a:p>
            <a:pPr lvl="0">
              <a:buFont typeface="Arial" pitchFamily="34" charset="0"/>
              <a:buChar char="•"/>
            </a:pPr>
            <a:r>
              <a:rPr lang="es-ES" dirty="0"/>
              <a:t>«No os preocupéis por el día de mañana, pues el mañana se preocupará por sí mismo. A cada día le bastan sus problemas» (Mt 6,34).</a:t>
            </a:r>
          </a:p>
          <a:p>
            <a:endParaRPr lang="es-ES" b="1" dirty="0"/>
          </a:p>
          <a:p>
            <a:endParaRPr lang="es-ES" b="1" dirty="0"/>
          </a:p>
          <a:p>
            <a:endParaRPr lang="es-ES" b="1" dirty="0"/>
          </a:p>
          <a:p>
            <a:endParaRPr lang="es-E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487025"/>
            <a:ext cx="8280921" cy="4524315"/>
          </a:xfrm>
          <a:prstGeom prst="rect">
            <a:avLst/>
          </a:prstGeom>
        </p:spPr>
        <p:txBody>
          <a:bodyPr wrap="square">
            <a:spAutoFit/>
          </a:bodyPr>
          <a:lstStyle/>
          <a:p>
            <a:pPr algn="ctr"/>
            <a:r>
              <a:rPr lang="es-ES" b="1" dirty="0"/>
              <a:t>Las Imágenes</a:t>
            </a:r>
          </a:p>
          <a:p>
            <a:pPr algn="ctr"/>
            <a:endParaRPr lang="es-ES" b="1" dirty="0"/>
          </a:p>
          <a:p>
            <a:pPr>
              <a:buFont typeface="Arial" pitchFamily="34" charset="0"/>
              <a:buChar char="•"/>
            </a:pPr>
            <a:r>
              <a:rPr lang="es-ES" dirty="0"/>
              <a:t>«¡Cuántas veces quise reunir a tus hijos, como la gallina reúne bajo sus alas a los pollitos, y tú no quisiste! » (</a:t>
            </a:r>
            <a:r>
              <a:rPr lang="es-ES" dirty="0" err="1"/>
              <a:t>Lc</a:t>
            </a:r>
            <a:r>
              <a:rPr lang="es-ES" dirty="0"/>
              <a:t> 13, 34)</a:t>
            </a:r>
            <a:endParaRPr lang="es-ES" sz="1600" dirty="0"/>
          </a:p>
          <a:p>
            <a:pPr>
              <a:buFont typeface="Arial" pitchFamily="34" charset="0"/>
              <a:buChar char="•"/>
            </a:pPr>
            <a:r>
              <a:rPr lang="es-ES" dirty="0"/>
              <a:t>«Salió un sembrador a sembrar» (Mc 4, 13).</a:t>
            </a:r>
            <a:endParaRPr lang="es-ES" sz="1600" dirty="0"/>
          </a:p>
          <a:p>
            <a:pPr>
              <a:buFont typeface="Arial" pitchFamily="34" charset="0"/>
              <a:buChar char="•"/>
            </a:pPr>
            <a:r>
              <a:rPr lang="es-ES" dirty="0"/>
              <a:t> «Fijaos en los cuervos: ni siembran , ni siegan, no tiene despensa ni granero» (</a:t>
            </a:r>
            <a:r>
              <a:rPr lang="es-ES" dirty="0" err="1"/>
              <a:t>Lc</a:t>
            </a:r>
            <a:r>
              <a:rPr lang="es-ES" dirty="0"/>
              <a:t> 12, 24).</a:t>
            </a:r>
            <a:endParaRPr lang="es-ES" sz="1600" dirty="0"/>
          </a:p>
          <a:p>
            <a:pPr>
              <a:buFont typeface="Arial" pitchFamily="34" charset="0"/>
              <a:buChar char="•"/>
            </a:pPr>
            <a:r>
              <a:rPr lang="es-ES" dirty="0"/>
              <a:t>«Miren cómo crecen las flores del campo» (Mt 6,28).</a:t>
            </a:r>
            <a:endParaRPr lang="es-ES" sz="1600" dirty="0"/>
          </a:p>
          <a:p>
            <a:pPr>
              <a:buFont typeface="Arial" pitchFamily="34" charset="0"/>
              <a:buChar char="•"/>
            </a:pPr>
            <a:r>
              <a:rPr lang="es-ES" dirty="0"/>
              <a:t> «El viento sopla donde quiere, oyes su ruido, pero no sabes de donde viene ni a donde va» (</a:t>
            </a:r>
            <a:r>
              <a:rPr lang="es-ES" dirty="0" err="1"/>
              <a:t>Jn</a:t>
            </a:r>
            <a:r>
              <a:rPr lang="es-ES" dirty="0"/>
              <a:t> 3, 8).</a:t>
            </a:r>
            <a:endParaRPr lang="es-ES" sz="1600" dirty="0"/>
          </a:p>
          <a:p>
            <a:pPr>
              <a:buFont typeface="Arial" pitchFamily="34" charset="0"/>
              <a:buChar char="•"/>
            </a:pPr>
            <a:r>
              <a:rPr lang="es-ES" dirty="0"/>
              <a:t>«Los zorros tienen sus cuevas y las aves del cielo sus nidos, pero el Hijo del hombre no tiene dónde reclinar la cabeza» (</a:t>
            </a:r>
            <a:r>
              <a:rPr lang="es-ES" dirty="0" err="1"/>
              <a:t>Lc</a:t>
            </a:r>
            <a:r>
              <a:rPr lang="es-ES" dirty="0"/>
              <a:t> 9,58).</a:t>
            </a:r>
            <a:endParaRPr lang="es-ES" sz="1600" dirty="0"/>
          </a:p>
          <a:p>
            <a:pPr>
              <a:buFont typeface="Arial" pitchFamily="34" charset="0"/>
              <a:buChar char="•"/>
            </a:pPr>
            <a:r>
              <a:rPr lang="es-ES" dirty="0"/>
              <a:t>«Os reconocerán por sus frutos. ¿Se cosechan uvas de los espinos o higos de los cardos?» (Mt 7,16.)</a:t>
            </a:r>
            <a:endParaRPr lang="es-ES" sz="1600" dirty="0"/>
          </a:p>
          <a:p>
            <a:endParaRPr lang="es-ES" b="1" dirty="0"/>
          </a:p>
          <a:p>
            <a:endParaRPr lang="es-ES" b="1" dirty="0"/>
          </a:p>
        </p:txBody>
      </p:sp>
    </p:spTree>
    <p:extLst>
      <p:ext uri="{BB962C8B-B14F-4D97-AF65-F5344CB8AC3E}">
        <p14:creationId xmlns:p14="http://schemas.microsoft.com/office/powerpoint/2010/main" val="141227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6D25AC7-6B70-704D-B4D7-DE2B8D0B2AF1}"/>
              </a:ext>
            </a:extLst>
          </p:cNvPr>
          <p:cNvSpPr>
            <a:spLocks noGrp="1"/>
          </p:cNvSpPr>
          <p:nvPr>
            <p:ph idx="1"/>
          </p:nvPr>
        </p:nvSpPr>
        <p:spPr>
          <a:xfrm>
            <a:off x="457200" y="332656"/>
            <a:ext cx="8229600" cy="6048672"/>
          </a:xfrm>
        </p:spPr>
        <p:txBody>
          <a:bodyPr>
            <a:normAutofit fontScale="85000" lnSpcReduction="20000"/>
          </a:bodyPr>
          <a:lstStyle/>
          <a:p>
            <a:pPr marL="109728" indent="0" algn="ctr">
              <a:buNone/>
            </a:pPr>
            <a:r>
              <a:rPr lang="es-ES" b="1" dirty="0"/>
              <a:t>Las preguntas</a:t>
            </a:r>
          </a:p>
          <a:p>
            <a:r>
              <a:rPr lang="es-ES" dirty="0"/>
              <a:t>fomentar el interés o establecer un punto de contacto: Jn 4:7; Lc 8:45; </a:t>
            </a:r>
          </a:p>
          <a:p>
            <a:r>
              <a:rPr lang="es-ES" dirty="0"/>
              <a:t>iniciar y estimular  el  pensamiento:  Lc  9:25; Mt  6:27; Jn 13:12;	</a:t>
            </a:r>
          </a:p>
          <a:p>
            <a:r>
              <a:rPr lang="es-ES" dirty="0"/>
              <a:t>expresar o verbalizar el proceso de razonamiento: Mc 10:18; Mt 20:22; </a:t>
            </a:r>
          </a:p>
          <a:p>
            <a:r>
              <a:rPr lang="es-ES" dirty="0"/>
              <a:t>ayudar a los discípulos a aplicar la verdad.         Lc  10:36; Jn 13:12;	</a:t>
            </a:r>
          </a:p>
          <a:p>
            <a:r>
              <a:rPr lang="es-ES" dirty="0"/>
              <a:t>emplear la disputa, la argumentación y la lógica: Lc 14:5;  13:2; Jn 8:46;	</a:t>
            </a:r>
          </a:p>
          <a:p>
            <a:r>
              <a:rPr lang="es-ES" dirty="0"/>
              <a:t>reprender o señalar alguna falta: Mc 4:40; Lc 6:46 o bien</a:t>
            </a:r>
            <a:endParaRPr lang="es-ES_tradnl" dirty="0"/>
          </a:p>
          <a:p>
            <a:r>
              <a:rPr lang="es-ES" dirty="0"/>
              <a:t>introducir una enseñanza: Mt 6:25; Lc 6:39,41.</a:t>
            </a:r>
            <a:endParaRPr lang="es-ES_tradnl" dirty="0"/>
          </a:p>
          <a:p>
            <a:r>
              <a:rPr lang="es-ES" dirty="0"/>
              <a:t>expresar emoción (Mc 9:19), </a:t>
            </a:r>
          </a:p>
          <a:p>
            <a:r>
              <a:rPr lang="es-ES" dirty="0"/>
              <a:t>recordar lo aprendido (Mc 8:20), </a:t>
            </a:r>
          </a:p>
          <a:p>
            <a:r>
              <a:rPr lang="es-ES" dirty="0"/>
              <a:t>fortalecer la voluntad (Jn 5:6), </a:t>
            </a:r>
          </a:p>
          <a:p>
            <a:r>
              <a:rPr lang="es-ES" dirty="0"/>
              <a:t>contestar otras preguntas (Jn 21:22).</a:t>
            </a:r>
            <a:endParaRPr lang="es-ES_tradnl" dirty="0"/>
          </a:p>
          <a:p>
            <a:endParaRPr lang="es-ES" dirty="0"/>
          </a:p>
        </p:txBody>
      </p:sp>
    </p:spTree>
    <p:extLst>
      <p:ext uri="{BB962C8B-B14F-4D97-AF65-F5344CB8AC3E}">
        <p14:creationId xmlns:p14="http://schemas.microsoft.com/office/powerpoint/2010/main" val="3415747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3528" y="404664"/>
            <a:ext cx="8820472" cy="5909310"/>
          </a:xfrm>
          <a:prstGeom prst="rect">
            <a:avLst/>
          </a:prstGeom>
        </p:spPr>
        <p:txBody>
          <a:bodyPr wrap="square">
            <a:spAutoFit/>
          </a:bodyPr>
          <a:lstStyle/>
          <a:p>
            <a:pPr algn="ctr"/>
            <a:r>
              <a:rPr lang="es-ES" b="1" dirty="0"/>
              <a:t>Las parábolas </a:t>
            </a:r>
          </a:p>
          <a:p>
            <a:r>
              <a:rPr lang="es-ES" b="1" dirty="0"/>
              <a:t>En Mateo:</a:t>
            </a:r>
          </a:p>
          <a:p>
            <a:r>
              <a:rPr lang="es-ES" b="1" dirty="0"/>
              <a:t> </a:t>
            </a:r>
            <a:endParaRPr lang="es-ES" dirty="0"/>
          </a:p>
          <a:p>
            <a:pPr lvl="1"/>
            <a:r>
              <a:rPr lang="es-ES" dirty="0"/>
              <a:t>Los Niños que juegan: Mt 11,16-19</a:t>
            </a:r>
            <a:endParaRPr lang="es-ES" sz="1600" dirty="0"/>
          </a:p>
          <a:p>
            <a:pPr lvl="1"/>
            <a:r>
              <a:rPr lang="es-ES" dirty="0"/>
              <a:t>El Sembrador: Mt 13,3-8</a:t>
            </a:r>
            <a:endParaRPr lang="es-ES" sz="1600" dirty="0"/>
          </a:p>
          <a:p>
            <a:pPr lvl="1"/>
            <a:r>
              <a:rPr lang="es-ES" dirty="0"/>
              <a:t>La Cizaña:  Mt 13,24-30 36-43</a:t>
            </a:r>
            <a:endParaRPr lang="es-ES" sz="1600" dirty="0"/>
          </a:p>
          <a:p>
            <a:pPr lvl="1"/>
            <a:r>
              <a:rPr lang="es-ES" dirty="0"/>
              <a:t>Grano de mostaza: Mt 13,31, 3</a:t>
            </a:r>
            <a:endParaRPr lang="es-ES" sz="1600" dirty="0"/>
          </a:p>
          <a:p>
            <a:pPr lvl="1"/>
            <a:r>
              <a:rPr lang="es-ES" dirty="0"/>
              <a:t>La Levadura: Mt 13,33</a:t>
            </a:r>
            <a:endParaRPr lang="es-ES" sz="1600" dirty="0"/>
          </a:p>
          <a:p>
            <a:pPr lvl="1"/>
            <a:r>
              <a:rPr lang="es-ES" dirty="0"/>
              <a:t>El Tesoro escondido: Mt 13,44</a:t>
            </a:r>
            <a:endParaRPr lang="es-ES" sz="1600" dirty="0"/>
          </a:p>
          <a:p>
            <a:r>
              <a:rPr lang="es-ES" dirty="0"/>
              <a:t>      La Perla de gran valor: Mt 13,44, 4</a:t>
            </a:r>
            <a:endParaRPr lang="es-ES" sz="1600" dirty="0"/>
          </a:p>
          <a:p>
            <a:pPr lvl="1"/>
            <a:r>
              <a:rPr lang="es-ES" dirty="0"/>
              <a:t>La Red: Mt 13,47, 4</a:t>
            </a:r>
            <a:endParaRPr lang="es-ES" sz="1600" dirty="0"/>
          </a:p>
          <a:p>
            <a:pPr lvl="1"/>
            <a:r>
              <a:rPr lang="es-ES" dirty="0"/>
              <a:t>La Oveja perdida: Mt 18,12-1</a:t>
            </a:r>
            <a:endParaRPr lang="es-ES" sz="1600" dirty="0"/>
          </a:p>
          <a:p>
            <a:pPr lvl="1"/>
            <a:r>
              <a:rPr lang="es-ES" dirty="0"/>
              <a:t>El Servidor despiadado: Mt 18,23-3</a:t>
            </a:r>
            <a:endParaRPr lang="es-ES" sz="1600" dirty="0"/>
          </a:p>
          <a:p>
            <a:pPr lvl="1"/>
            <a:r>
              <a:rPr lang="es-ES" dirty="0"/>
              <a:t>Los Trabajadores en la viña: Mt 20,1-6</a:t>
            </a:r>
            <a:endParaRPr lang="es-ES" sz="1600" dirty="0"/>
          </a:p>
          <a:p>
            <a:pPr lvl="1"/>
            <a:r>
              <a:rPr lang="es-ES" dirty="0"/>
              <a:t>El Hijo pródigo: Mt 21,28-3</a:t>
            </a:r>
            <a:endParaRPr lang="es-ES" sz="1600" dirty="0"/>
          </a:p>
          <a:p>
            <a:pPr lvl="1"/>
            <a:r>
              <a:rPr lang="es-ES" dirty="0"/>
              <a:t>Los Malvados: Mt 21,33-4</a:t>
            </a:r>
            <a:endParaRPr lang="es-ES" sz="1600" dirty="0"/>
          </a:p>
          <a:p>
            <a:pPr lvl="1"/>
            <a:r>
              <a:rPr lang="es-ES" dirty="0"/>
              <a:t>La Gran Cena: Mt 22,1-14</a:t>
            </a:r>
            <a:endParaRPr lang="es-ES" sz="1600" dirty="0"/>
          </a:p>
          <a:p>
            <a:pPr lvl="1"/>
            <a:r>
              <a:rPr lang="es-ES" dirty="0"/>
              <a:t>El Banquete Nupcial: Mt 22,1-14</a:t>
            </a:r>
            <a:endParaRPr lang="es-ES" sz="1600" dirty="0"/>
          </a:p>
          <a:p>
            <a:pPr lvl="1"/>
            <a:r>
              <a:rPr lang="es-ES" dirty="0"/>
              <a:t>Las Diez Vírgenes: Mt 25,1-13</a:t>
            </a:r>
            <a:endParaRPr lang="es-ES" sz="1600" dirty="0"/>
          </a:p>
          <a:p>
            <a:pPr lvl="1"/>
            <a:r>
              <a:rPr lang="es-ES" dirty="0"/>
              <a:t>Los Talentos: Mt 25,14-3</a:t>
            </a:r>
            <a:endParaRPr lang="es-ES" sz="1600" dirty="0"/>
          </a:p>
          <a:p>
            <a:r>
              <a:rPr lang="es-ES" dirty="0"/>
              <a:t> </a:t>
            </a:r>
            <a:endParaRPr lang="es-ES" sz="1400" dirty="0"/>
          </a:p>
        </p:txBody>
      </p:sp>
      <p:pic>
        <p:nvPicPr>
          <p:cNvPr id="5122" name="Picture 2" descr="Resultado de imagen de jesus maestro en fano"/>
          <p:cNvPicPr>
            <a:picLocks noChangeAspect="1" noChangeArrowheads="1"/>
          </p:cNvPicPr>
          <p:nvPr/>
        </p:nvPicPr>
        <p:blipFill>
          <a:blip r:embed="rId2" cstate="print"/>
          <a:srcRect/>
          <a:stretch>
            <a:fillRect/>
          </a:stretch>
        </p:blipFill>
        <p:spPr bwMode="auto">
          <a:xfrm>
            <a:off x="5220072" y="1268760"/>
            <a:ext cx="3429000" cy="48768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484784"/>
            <a:ext cx="8208912" cy="3139321"/>
          </a:xfrm>
          <a:prstGeom prst="rect">
            <a:avLst/>
          </a:prstGeom>
        </p:spPr>
        <p:txBody>
          <a:bodyPr wrap="square">
            <a:spAutoFit/>
          </a:bodyPr>
          <a:lstStyle/>
          <a:p>
            <a:r>
              <a:rPr lang="es-ES" b="1" dirty="0"/>
              <a:t>En Marcos</a:t>
            </a:r>
          </a:p>
          <a:p>
            <a:r>
              <a:rPr lang="es-ES" b="1" dirty="0"/>
              <a:t> </a:t>
            </a:r>
            <a:endParaRPr lang="es-ES" sz="1200" dirty="0"/>
          </a:p>
          <a:p>
            <a:pPr lvl="1"/>
            <a:r>
              <a:rPr lang="es-ES" dirty="0"/>
              <a:t>El Sembrador: Mc 4,3-8</a:t>
            </a:r>
            <a:endParaRPr lang="es-ES" sz="1600" dirty="0"/>
          </a:p>
          <a:p>
            <a:pPr lvl="1"/>
            <a:r>
              <a:rPr lang="es-ES" dirty="0"/>
              <a:t>La Semilla que crece por si sola: Mc 4,26-29</a:t>
            </a:r>
            <a:endParaRPr lang="es-ES" sz="1600" dirty="0"/>
          </a:p>
          <a:p>
            <a:pPr lvl="1"/>
            <a:r>
              <a:rPr lang="es-ES" dirty="0"/>
              <a:t>La Semilla de Mostaza: Mc 4,30-32</a:t>
            </a:r>
            <a:endParaRPr lang="es-ES" sz="1600" dirty="0"/>
          </a:p>
          <a:p>
            <a:pPr lvl="1"/>
            <a:r>
              <a:rPr lang="es-ES" dirty="0"/>
              <a:t>Los Viñadores homicida: Mc 12</a:t>
            </a:r>
            <a:endParaRPr lang="es-ES" sz="1600" dirty="0"/>
          </a:p>
          <a:p>
            <a:r>
              <a:rPr lang="es-ES" dirty="0"/>
              <a:t> </a:t>
            </a:r>
            <a:endParaRPr lang="es-ES" sz="1200" dirty="0"/>
          </a:p>
          <a:p>
            <a:r>
              <a:rPr lang="es-ES" dirty="0"/>
              <a:t> </a:t>
            </a:r>
            <a:endParaRPr lang="es-ES" sz="1600" dirty="0"/>
          </a:p>
          <a:p>
            <a:endParaRPr lang="es-ES" b="1" dirty="0"/>
          </a:p>
          <a:p>
            <a:endParaRPr lang="es-ES" b="1" dirty="0"/>
          </a:p>
          <a:p>
            <a:endParaRPr lang="es-ES" b="1" dirty="0"/>
          </a:p>
        </p:txBody>
      </p:sp>
      <p:pic>
        <p:nvPicPr>
          <p:cNvPr id="4098" name="Picture 2" descr="Resultado de imagen de jesus maestro en fano"/>
          <p:cNvPicPr>
            <a:picLocks noChangeAspect="1" noChangeArrowheads="1"/>
          </p:cNvPicPr>
          <p:nvPr/>
        </p:nvPicPr>
        <p:blipFill>
          <a:blip r:embed="rId2" cstate="print"/>
          <a:srcRect/>
          <a:stretch>
            <a:fillRect/>
          </a:stretch>
        </p:blipFill>
        <p:spPr bwMode="auto">
          <a:xfrm>
            <a:off x="4644008" y="2914853"/>
            <a:ext cx="4104456" cy="394314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404664"/>
            <a:ext cx="7632848" cy="6463308"/>
          </a:xfrm>
          <a:prstGeom prst="rect">
            <a:avLst/>
          </a:prstGeom>
        </p:spPr>
        <p:txBody>
          <a:bodyPr wrap="square" numCol="2">
            <a:spAutoFit/>
          </a:bodyPr>
          <a:lstStyle/>
          <a:p>
            <a:r>
              <a:rPr lang="es-ES" b="1" dirty="0"/>
              <a:t>En Lucas</a:t>
            </a:r>
          </a:p>
          <a:p>
            <a:r>
              <a:rPr lang="es-ES" b="1" dirty="0"/>
              <a:t> </a:t>
            </a:r>
            <a:endParaRPr lang="es-ES" dirty="0"/>
          </a:p>
          <a:p>
            <a:pPr lvl="1"/>
            <a:r>
              <a:rPr lang="es-ES" dirty="0"/>
              <a:t>Los niños que juegan: </a:t>
            </a:r>
            <a:r>
              <a:rPr lang="es-ES" dirty="0" err="1"/>
              <a:t>Lc</a:t>
            </a:r>
            <a:r>
              <a:rPr lang="es-ES" dirty="0"/>
              <a:t> 7:31, 35</a:t>
            </a:r>
            <a:endParaRPr lang="es-ES" sz="1600" dirty="0"/>
          </a:p>
          <a:p>
            <a:pPr lvl="1"/>
            <a:r>
              <a:rPr lang="es-ES" dirty="0"/>
              <a:t>Los niños que juegan: </a:t>
            </a:r>
            <a:r>
              <a:rPr lang="es-ES" dirty="0" err="1"/>
              <a:t>Lc</a:t>
            </a:r>
            <a:r>
              <a:rPr lang="es-ES" dirty="0"/>
              <a:t> 7:31, 35 </a:t>
            </a:r>
          </a:p>
          <a:p>
            <a:pPr lvl="1"/>
            <a:r>
              <a:rPr lang="es-ES" dirty="0"/>
              <a:t>Los dos deudores: Lucas 7-41-43</a:t>
            </a:r>
            <a:endParaRPr lang="es-ES" sz="1600" dirty="0"/>
          </a:p>
          <a:p>
            <a:pPr lvl="1"/>
            <a:r>
              <a:rPr lang="es-ES" dirty="0"/>
              <a:t>El sembrador : </a:t>
            </a:r>
            <a:r>
              <a:rPr lang="es-ES" dirty="0" err="1"/>
              <a:t>Lc</a:t>
            </a:r>
            <a:r>
              <a:rPr lang="es-ES" dirty="0"/>
              <a:t> 8,5-8</a:t>
            </a:r>
            <a:endParaRPr lang="es-ES" sz="1600" dirty="0"/>
          </a:p>
          <a:p>
            <a:pPr lvl="1"/>
            <a:r>
              <a:rPr lang="es-ES" dirty="0"/>
              <a:t>El buen samaritano: </a:t>
            </a:r>
            <a:r>
              <a:rPr lang="es-ES" dirty="0" err="1"/>
              <a:t>Lc</a:t>
            </a:r>
            <a:r>
              <a:rPr lang="es-ES" dirty="0"/>
              <a:t> 10,25-37</a:t>
            </a:r>
            <a:endParaRPr lang="es-ES" sz="1600" dirty="0"/>
          </a:p>
          <a:p>
            <a:pPr lvl="1"/>
            <a:r>
              <a:rPr lang="es-ES" dirty="0"/>
              <a:t>Amigo inoportuno: </a:t>
            </a:r>
            <a:r>
              <a:rPr lang="es-ES" dirty="0" err="1"/>
              <a:t>Lc</a:t>
            </a:r>
            <a:r>
              <a:rPr lang="es-ES" dirty="0"/>
              <a:t> 11,5-8</a:t>
            </a:r>
            <a:endParaRPr lang="es-ES" sz="1600" dirty="0"/>
          </a:p>
          <a:p>
            <a:pPr lvl="1"/>
            <a:r>
              <a:rPr lang="es-ES" dirty="0"/>
              <a:t>Rico insensato: </a:t>
            </a:r>
            <a:r>
              <a:rPr lang="es-ES" dirty="0" err="1"/>
              <a:t>Lc</a:t>
            </a:r>
            <a:r>
              <a:rPr lang="es-ES" dirty="0"/>
              <a:t> 12,16-21</a:t>
            </a:r>
            <a:endParaRPr lang="es-ES" sz="1600" dirty="0"/>
          </a:p>
          <a:p>
            <a:pPr lvl="1"/>
            <a:r>
              <a:rPr lang="es-ES" dirty="0"/>
              <a:t>La higuera estéril: </a:t>
            </a:r>
            <a:r>
              <a:rPr lang="es-ES" dirty="0" err="1"/>
              <a:t>Lc</a:t>
            </a:r>
            <a:r>
              <a:rPr lang="es-ES" dirty="0"/>
              <a:t> 13,6-9</a:t>
            </a:r>
            <a:endParaRPr lang="es-ES" sz="1600" dirty="0"/>
          </a:p>
          <a:p>
            <a:pPr lvl="1"/>
            <a:r>
              <a:rPr lang="es-ES" dirty="0"/>
              <a:t>El grano de mostaza: </a:t>
            </a:r>
            <a:r>
              <a:rPr lang="es-ES" dirty="0" err="1"/>
              <a:t>Lc</a:t>
            </a:r>
            <a:r>
              <a:rPr lang="es-ES" dirty="0"/>
              <a:t> 13,18, 19</a:t>
            </a:r>
            <a:endParaRPr lang="es-ES" sz="1600" dirty="0"/>
          </a:p>
          <a:p>
            <a:pPr lvl="1"/>
            <a:r>
              <a:rPr lang="es-ES" dirty="0"/>
              <a:t>La levadura: </a:t>
            </a:r>
            <a:r>
              <a:rPr lang="es-ES" dirty="0" err="1"/>
              <a:t>Lc</a:t>
            </a:r>
            <a:r>
              <a:rPr lang="es-ES" dirty="0"/>
              <a:t> 13,20, 21</a:t>
            </a:r>
            <a:endParaRPr lang="es-ES" sz="1600" dirty="0"/>
          </a:p>
          <a:p>
            <a:pPr lvl="1"/>
            <a:r>
              <a:rPr lang="es-ES" dirty="0"/>
              <a:t>La gran cena: </a:t>
            </a:r>
            <a:r>
              <a:rPr lang="es-ES" dirty="0" err="1"/>
              <a:t>Lc</a:t>
            </a:r>
            <a:r>
              <a:rPr lang="es-ES" dirty="0"/>
              <a:t> 14,16-24</a:t>
            </a:r>
            <a:endParaRPr lang="es-ES" sz="1600" dirty="0"/>
          </a:p>
          <a:p>
            <a:pPr lvl="1"/>
            <a:r>
              <a:rPr lang="es-ES" dirty="0"/>
              <a:t>La fiesta de matrimonio: </a:t>
            </a:r>
            <a:r>
              <a:rPr lang="es-ES" dirty="0" err="1"/>
              <a:t>Lc</a:t>
            </a:r>
            <a:r>
              <a:rPr lang="es-ES" dirty="0"/>
              <a:t> 14,16-24</a:t>
            </a:r>
            <a:br>
              <a:rPr lang="es-ES" dirty="0"/>
            </a:br>
            <a:endParaRPr lang="es-ES" dirty="0"/>
          </a:p>
          <a:p>
            <a:pPr lvl="1"/>
            <a:endParaRPr lang="es-ES" dirty="0"/>
          </a:p>
          <a:p>
            <a:pPr lvl="1"/>
            <a:endParaRPr lang="es-ES" dirty="0"/>
          </a:p>
          <a:p>
            <a:pPr lvl="1"/>
            <a:endParaRPr lang="es-ES" dirty="0"/>
          </a:p>
          <a:p>
            <a:pPr lvl="1"/>
            <a:endParaRPr lang="es-ES" dirty="0"/>
          </a:p>
          <a:p>
            <a:pPr lvl="1"/>
            <a:r>
              <a:rPr lang="es-ES" dirty="0"/>
              <a:t>El último lugar en los banquetes: </a:t>
            </a:r>
            <a:r>
              <a:rPr lang="es-ES" dirty="0" err="1"/>
              <a:t>Lc</a:t>
            </a:r>
            <a:r>
              <a:rPr lang="es-ES" dirty="0"/>
              <a:t> 14,7-11</a:t>
            </a:r>
            <a:endParaRPr lang="es-ES" sz="1600" dirty="0"/>
          </a:p>
          <a:p>
            <a:pPr lvl="1"/>
            <a:r>
              <a:rPr lang="es-ES" dirty="0"/>
              <a:t>La torre y la guerra: </a:t>
            </a:r>
            <a:r>
              <a:rPr lang="es-ES" dirty="0" err="1"/>
              <a:t>Lc</a:t>
            </a:r>
            <a:r>
              <a:rPr lang="es-ES" dirty="0"/>
              <a:t> 14,28-32</a:t>
            </a:r>
            <a:endParaRPr lang="es-ES" sz="1600" dirty="0"/>
          </a:p>
          <a:p>
            <a:pPr lvl="1"/>
            <a:r>
              <a:rPr lang="es-ES" dirty="0"/>
              <a:t>La oveja perdida: </a:t>
            </a:r>
            <a:r>
              <a:rPr lang="es-ES" dirty="0" err="1"/>
              <a:t>Lc</a:t>
            </a:r>
            <a:r>
              <a:rPr lang="es-ES" dirty="0"/>
              <a:t> 15,44</a:t>
            </a:r>
            <a:endParaRPr lang="es-ES" sz="1600" dirty="0"/>
          </a:p>
          <a:p>
            <a:pPr lvl="1"/>
            <a:r>
              <a:rPr lang="es-ES" dirty="0"/>
              <a:t>La moneda perdida: </a:t>
            </a:r>
            <a:r>
              <a:rPr lang="es-ES" dirty="0" err="1"/>
              <a:t>Lc</a:t>
            </a:r>
            <a:r>
              <a:rPr lang="es-ES" dirty="0"/>
              <a:t> 15,8-10</a:t>
            </a:r>
            <a:endParaRPr lang="es-ES" sz="1600" dirty="0"/>
          </a:p>
          <a:p>
            <a:pPr lvl="1"/>
            <a:r>
              <a:rPr lang="es-ES" dirty="0"/>
              <a:t>El hijo pródigo: </a:t>
            </a:r>
            <a:r>
              <a:rPr lang="es-ES" dirty="0" err="1"/>
              <a:t>Lc</a:t>
            </a:r>
            <a:r>
              <a:rPr lang="es-ES" dirty="0"/>
              <a:t> 15,11-32</a:t>
            </a:r>
            <a:endParaRPr lang="es-ES" sz="1600" dirty="0"/>
          </a:p>
          <a:p>
            <a:pPr lvl="1"/>
            <a:r>
              <a:rPr lang="es-ES" dirty="0"/>
              <a:t>El Administrador infiel: </a:t>
            </a:r>
            <a:r>
              <a:rPr lang="es-ES" dirty="0" err="1"/>
              <a:t>Lc</a:t>
            </a:r>
            <a:r>
              <a:rPr lang="es-ES" dirty="0"/>
              <a:t> 16,1-8</a:t>
            </a:r>
            <a:endParaRPr lang="es-ES" sz="1600" dirty="0"/>
          </a:p>
          <a:p>
            <a:pPr lvl="1"/>
            <a:r>
              <a:rPr lang="es-ES" dirty="0"/>
              <a:t>Lázaro y el hombre rico: </a:t>
            </a:r>
            <a:r>
              <a:rPr lang="es-ES" dirty="0" err="1"/>
              <a:t>Lc</a:t>
            </a:r>
            <a:r>
              <a:rPr lang="es-ES" dirty="0"/>
              <a:t> 16,19-3</a:t>
            </a:r>
            <a:endParaRPr lang="es-ES" sz="1600" dirty="0"/>
          </a:p>
          <a:p>
            <a:pPr lvl="1"/>
            <a:r>
              <a:rPr lang="es-ES" dirty="0"/>
              <a:t>El juez injusto: </a:t>
            </a:r>
            <a:r>
              <a:rPr lang="es-ES" dirty="0" err="1"/>
              <a:t>Lc</a:t>
            </a:r>
            <a:r>
              <a:rPr lang="es-ES" dirty="0"/>
              <a:t> 18,1-8</a:t>
            </a:r>
            <a:endParaRPr lang="es-ES" sz="1600" dirty="0"/>
          </a:p>
          <a:p>
            <a:pPr lvl="1"/>
            <a:r>
              <a:rPr lang="es-ES" dirty="0"/>
              <a:t>Fariseo y publicano: </a:t>
            </a:r>
            <a:r>
              <a:rPr lang="es-ES" dirty="0" err="1"/>
              <a:t>Lc</a:t>
            </a:r>
            <a:r>
              <a:rPr lang="es-ES" dirty="0"/>
              <a:t> 18,9-14</a:t>
            </a:r>
            <a:endParaRPr lang="es-ES" sz="1600" dirty="0"/>
          </a:p>
          <a:p>
            <a:pPr lvl="1"/>
            <a:r>
              <a:rPr lang="es-ES" dirty="0"/>
              <a:t>Las Minas: </a:t>
            </a:r>
            <a:r>
              <a:rPr lang="es-ES" dirty="0" err="1"/>
              <a:t>Lc</a:t>
            </a:r>
            <a:r>
              <a:rPr lang="es-ES" dirty="0"/>
              <a:t> 19,12-27</a:t>
            </a:r>
            <a:endParaRPr lang="es-ES" sz="1600" dirty="0"/>
          </a:p>
          <a:p>
            <a:pPr lvl="1"/>
            <a:r>
              <a:rPr lang="es-ES" dirty="0"/>
              <a:t>Los Viñadores homicidas: </a:t>
            </a:r>
            <a:r>
              <a:rPr lang="es-ES" dirty="0" err="1"/>
              <a:t>Lc</a:t>
            </a:r>
            <a:r>
              <a:rPr lang="es-ES" dirty="0"/>
              <a:t> 20,9-18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AA05418-6081-114D-8DEE-C23F584635FF}"/>
              </a:ext>
            </a:extLst>
          </p:cNvPr>
          <p:cNvSpPr/>
          <p:nvPr/>
        </p:nvSpPr>
        <p:spPr>
          <a:xfrm>
            <a:off x="467544" y="260648"/>
            <a:ext cx="8064896" cy="5816977"/>
          </a:xfrm>
          <a:prstGeom prst="rect">
            <a:avLst/>
          </a:prstGeom>
        </p:spPr>
        <p:txBody>
          <a:bodyPr wrap="square">
            <a:spAutoFit/>
          </a:bodyPr>
          <a:lstStyle/>
          <a:p>
            <a:pPr marL="73660" algn="ctr">
              <a:spcAft>
                <a:spcPts val="0"/>
              </a:spcAft>
            </a:pPr>
            <a:r>
              <a:rPr lang="es-ES" b="1" dirty="0">
                <a:latin typeface="Arial" panose="020B0604020202020204" pitchFamily="34" charset="0"/>
                <a:ea typeface="Arial" panose="020B0604020202020204" pitchFamily="34" charset="0"/>
              </a:rPr>
              <a:t>Las Citas de la Escritura y del judaísmo</a:t>
            </a:r>
            <a:endParaRPr lang="es-ES" b="1" baseline="30000" dirty="0">
              <a:latin typeface="Arial" panose="020B0604020202020204" pitchFamily="34" charset="0"/>
              <a:ea typeface="Arial" panose="020B0604020202020204" pitchFamily="34" charset="0"/>
            </a:endParaRPr>
          </a:p>
          <a:p>
            <a:pPr marL="73660">
              <a:spcAft>
                <a:spcPts val="0"/>
              </a:spcAft>
            </a:pPr>
            <a:endParaRPr lang="es-ES" b="1" baseline="30000" dirty="0">
              <a:latin typeface="Arial" panose="020B0604020202020204" pitchFamily="34" charset="0"/>
              <a:ea typeface="Arial" panose="020B0604020202020204" pitchFamily="34" charset="0"/>
            </a:endParaRPr>
          </a:p>
          <a:p>
            <a:pPr marL="285750" indent="-285750">
              <a:buFont typeface="Arial" panose="020B0604020202020204" pitchFamily="34" charset="0"/>
              <a:buChar char="•"/>
            </a:pPr>
            <a:r>
              <a:rPr lang="es-ES" dirty="0"/>
              <a:t>En Mc 2, 23 -28 aparece citado el texto de 1Sam 21,2-7. Cuando dice; “El les dijo: ¿Nunca habéis leído lo que hizo David cuando sintió necesidad y hambre, y también su gente? Y Jesús concluyó: «El sábado ha sido hecho para el hombre, y no el hombre para el sábado». </a:t>
            </a:r>
          </a:p>
          <a:p>
            <a:pPr marL="285750" indent="-285750">
              <a:buFont typeface="Arial" panose="020B0604020202020204" pitchFamily="34" charset="0"/>
              <a:buChar char="•"/>
            </a:pPr>
            <a:r>
              <a:rPr lang="es-ES" dirty="0"/>
              <a:t>En Mt 7,12 aparece citada una máxima bien conocida en el judaísmo, dice el texto: «Por tanto, todo cuanto queráis que os hagan los hombres, hacédselo también vosotros a ellos; porque ésta es la Ley y los Profetas». Jesús resume toda la Escritura (la Ley o </a:t>
            </a:r>
            <a:r>
              <a:rPr lang="es-ES" dirty="0" err="1"/>
              <a:t>Torah</a:t>
            </a:r>
            <a:r>
              <a:rPr lang="es-ES" dirty="0"/>
              <a:t> y los Profetas) en este principio. Pero incluso aquí, Jesús introduce una innovación. En el judaísmo la formulación era negativa: “No hagas a nadie lo que no quieras que te hagan” (</a:t>
            </a:r>
            <a:r>
              <a:rPr lang="es-ES" dirty="0" err="1"/>
              <a:t>Tob</a:t>
            </a:r>
            <a:r>
              <a:rPr lang="es-ES" dirty="0"/>
              <a:t> 4,15). En cambio, Jesús la formula positivamente, elevando los niveles de exigencia.</a:t>
            </a:r>
            <a:endParaRPr lang="es-ES_tradnl" dirty="0"/>
          </a:p>
          <a:p>
            <a:pPr marL="285750" indent="-285750">
              <a:buFont typeface="Arial" panose="020B0604020202020204" pitchFamily="34" charset="0"/>
              <a:buChar char="•"/>
            </a:pPr>
            <a:r>
              <a:rPr lang="es-ES" dirty="0"/>
              <a:t>En el episodio de los discípulos de Emaús (Lc 24,13-35), Jesús resucitado es quien “empezando por Moisés y continuando por todos los profetas, les explicó lo que había sobre él en todas las Escrituras” (Lc 24,27).</a:t>
            </a:r>
            <a:endParaRPr lang="es-ES_tradnl" dirty="0"/>
          </a:p>
          <a:p>
            <a:pPr marL="73660">
              <a:spcAft>
                <a:spcPts val="0"/>
              </a:spcAft>
            </a:pPr>
            <a:endParaRPr lang="es-ES_tradnl" b="1" dirty="0">
              <a:latin typeface="Arial" panose="020B0604020202020204" pitchFamily="34" charset="0"/>
              <a:ea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BD71312-FF9F-134D-942A-1561F8C80068}"/>
              </a:ext>
            </a:extLst>
          </p:cNvPr>
          <p:cNvSpPr/>
          <p:nvPr/>
        </p:nvSpPr>
        <p:spPr>
          <a:xfrm>
            <a:off x="251520" y="548680"/>
            <a:ext cx="8532440" cy="5078313"/>
          </a:xfrm>
          <a:prstGeom prst="rect">
            <a:avLst/>
          </a:prstGeom>
        </p:spPr>
        <p:txBody>
          <a:bodyPr wrap="square">
            <a:spAutoFit/>
          </a:bodyPr>
          <a:lstStyle/>
          <a:p>
            <a:pPr algn="ctr"/>
            <a:r>
              <a:rPr lang="es-ES" b="1" dirty="0">
                <a:latin typeface="Arial" panose="020B0604020202020204" pitchFamily="34" charset="0"/>
                <a:ea typeface="Arial" panose="020B0604020202020204" pitchFamily="34" charset="0"/>
              </a:rPr>
              <a:t>Enseñanza situacional</a:t>
            </a:r>
          </a:p>
          <a:p>
            <a:pPr marL="285750" indent="-285750">
              <a:buFont typeface="Arial" panose="020B0604020202020204" pitchFamily="34" charset="0"/>
              <a:buChar char="•"/>
            </a:pPr>
            <a:r>
              <a:rPr lang="es-ES" dirty="0"/>
              <a:t>Marcos en el capítulo tercero relata el episodio de la visita de su madre y de sus hermanos: “Llegan su madre y sus hermanos y, quedándose fuera, le envían a llamar. Estaba mucha gente sentada a su alrededor. Le dicen: “¡Oye!, tu madre, tus hermanos y tus hermanas están fuera y te buscan. Él les responde: «¿Quién es mi madre y mis hermanos?’ Y mirando en torno a los que estaban sentados en corro, a su alrededor, dice: «Estos son mi madre y mis hermanos. Quien cumpla la voluntad de Dios, ése es mi hermano, mi hermana y mi madre» Mc 3,31-35 (//Mt 12,46-50//Lc 8,19- 21).</a:t>
            </a:r>
            <a:endParaRPr lang="es-ES_tradnl" sz="1600" dirty="0"/>
          </a:p>
          <a:p>
            <a:pPr marL="285750" indent="-285750">
              <a:buFont typeface="Arial" panose="020B0604020202020204" pitchFamily="34" charset="0"/>
              <a:buChar char="•"/>
            </a:pPr>
            <a:r>
              <a:rPr lang="es-ES" dirty="0"/>
              <a:t>Los tres sinópticos narran también el hecho de los niños, los discípulos y Jesús: “Algunas personas le presentaban los niños para que los tocara, pero los discípulos les reprendían, y Jesús, al ver esto, se indignó y les</a:t>
            </a:r>
            <a:r>
              <a:rPr lang="es-ES_tradnl" sz="1600" dirty="0"/>
              <a:t> </a:t>
            </a:r>
            <a:r>
              <a:rPr lang="es-ES" dirty="0"/>
              <a:t>dijo: «Dejad que los niños vengan a mí y no se lo </a:t>
            </a:r>
            <a:r>
              <a:rPr lang="es-ES" dirty="0" err="1"/>
              <a:t>impidais</a:t>
            </a:r>
            <a:r>
              <a:rPr lang="es-ES" dirty="0"/>
              <a:t>, porque el Reino de Dios pertenece a los que son como ellos. En verdad les digo: quien no reciba el Reino de Dios como un niño, no entrará en él». (Mc 10,13-16; Mt 19,13-15; Lc 18,15-17).</a:t>
            </a:r>
            <a:endParaRPr lang="es-ES_tradnl" dirty="0"/>
          </a:p>
          <a:p>
            <a:endParaRPr lang="es-ES" dirty="0"/>
          </a:p>
        </p:txBody>
      </p:sp>
    </p:spTree>
    <p:extLst>
      <p:ext uri="{BB962C8B-B14F-4D97-AF65-F5344CB8AC3E}">
        <p14:creationId xmlns:p14="http://schemas.microsoft.com/office/powerpoint/2010/main" val="322124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de jesus maestro en fano"/>
          <p:cNvPicPr>
            <a:picLocks noChangeAspect="1" noChangeArrowheads="1"/>
          </p:cNvPicPr>
          <p:nvPr/>
        </p:nvPicPr>
        <p:blipFill>
          <a:blip r:embed="rId2" cstate="print"/>
          <a:srcRect/>
          <a:stretch>
            <a:fillRect/>
          </a:stretch>
        </p:blipFill>
        <p:spPr bwMode="auto">
          <a:xfrm>
            <a:off x="5638324" y="4509120"/>
            <a:ext cx="2908829" cy="2348880"/>
          </a:xfrm>
          <a:prstGeom prst="rect">
            <a:avLst/>
          </a:prstGeom>
          <a:noFill/>
        </p:spPr>
      </p:pic>
      <p:sp>
        <p:nvSpPr>
          <p:cNvPr id="4" name="3 Rectángulo"/>
          <p:cNvSpPr/>
          <p:nvPr/>
        </p:nvSpPr>
        <p:spPr>
          <a:xfrm>
            <a:off x="1547664" y="692696"/>
            <a:ext cx="6336704" cy="4647426"/>
          </a:xfrm>
          <a:prstGeom prst="rect">
            <a:avLst/>
          </a:prstGeom>
        </p:spPr>
        <p:txBody>
          <a:bodyPr wrap="square">
            <a:spAutoFit/>
          </a:bodyPr>
          <a:lstStyle/>
          <a:p>
            <a:r>
              <a:rPr lang="es-ES" b="1" dirty="0">
                <a:solidFill>
                  <a:srgbClr val="FF0000"/>
                </a:solidFill>
              </a:rPr>
              <a:t>CRISTO SE HIZO SEMEJANTE A LOS HOMBRES </a:t>
            </a:r>
          </a:p>
          <a:p>
            <a:r>
              <a:rPr lang="es-ES" sz="2000" dirty="0"/>
              <a:t>Cristo, siendo de condición divina, no consideró como presa codiciable el ser igual a Dios. Al contrario, se despojó de su grandeza, tomó la condición de esclavo y se hizo semejante a los hombres. Y en su condición de hombre, se humilló a sí mismo haciéndose obediente hasta la muerte y una muerte de cruz. Por eso, Dios lo exaltó y le dio el nombre que está por encima de todo nombre, para que ante el nombre de Jesús doble la rodilla todo lo que hay en los cielos, en la tierra y en los abismos, y toda lengua proclame que Jesucristo es Señor, para gloria de Dios Padre. </a:t>
            </a:r>
          </a:p>
          <a:p>
            <a:r>
              <a:rPr lang="es-ES" dirty="0" err="1"/>
              <a:t>Flp</a:t>
            </a:r>
            <a:r>
              <a:rPr lang="es-ES" dirty="0"/>
              <a:t> 2,6-11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36A5E21-D0AD-0249-9B8B-D62DC664C904}"/>
              </a:ext>
            </a:extLst>
          </p:cNvPr>
          <p:cNvSpPr/>
          <p:nvPr/>
        </p:nvSpPr>
        <p:spPr>
          <a:xfrm>
            <a:off x="-612576" y="28575"/>
            <a:ext cx="9217024" cy="6463308"/>
          </a:xfrm>
          <a:prstGeom prst="rect">
            <a:avLst/>
          </a:prstGeom>
        </p:spPr>
        <p:txBody>
          <a:bodyPr wrap="square">
            <a:spAutoFit/>
          </a:bodyPr>
          <a:lstStyle/>
          <a:p>
            <a:pPr marL="1200150" lvl="2" indent="-285750">
              <a:buFont typeface="Arial" panose="020B0604020202020204" pitchFamily="34" charset="0"/>
              <a:buChar char="•"/>
            </a:pPr>
            <a:r>
              <a:rPr lang="es-ES" dirty="0"/>
              <a:t>“Jesús se sentó frente al arca del Tesoro y miraba cómo echaba la gente monedas en el arca del Tesoro: muchos ricos echaban mucho. Llegó también una viuda pobre y echó dos moneditas. Entonces, llamando a sus discípulos, les dijo: «Os digo de verdad que esta viuda pobre ha echado más que todos los que echan en el arca del Tesoro. Pues todos han echado de lo que les sobraba, ésta, en cambio, ha echado de lo que necesitaba, todo cuanto poseía, todo lo que tenía para vivir» (Mc 12,41-44; Lc 21,1-4).</a:t>
            </a:r>
            <a:endParaRPr lang="es-ES_tradnl" sz="1600" dirty="0"/>
          </a:p>
          <a:p>
            <a:pPr marL="1200150" lvl="2" indent="-285750">
              <a:buFont typeface="Arial" panose="020B0604020202020204" pitchFamily="34" charset="0"/>
              <a:buChar char="•"/>
            </a:pPr>
            <a:r>
              <a:rPr lang="es-ES" dirty="0"/>
              <a:t>Con ocasión de la discusión sobre el pago de impuestos para el templo, Jesús le dice a Pedro: «Dame tu parecer, Simón. ¿Quiénes son los que pagan impuestos o tributos a los reyes de la tierra: sus hijos o los que no son de la familia?». Pedro contestó: «Los que no son de la familia». Y Jesús le dijo: «Entonces los hijos no pagan» (Mt 17, 25 - 26).</a:t>
            </a:r>
            <a:endParaRPr lang="es-ES_tradnl" sz="1600" dirty="0"/>
          </a:p>
          <a:p>
            <a:pPr marL="1200150" lvl="2" indent="-285750">
              <a:buFont typeface="Arial" panose="020B0604020202020204" pitchFamily="34" charset="0"/>
              <a:buChar char="•"/>
            </a:pPr>
            <a:r>
              <a:rPr lang="es-ES" dirty="0"/>
              <a:t>Jesús salió del Templo, y mientras caminaba, sus discípulos le hacían notar las imponentes construcciones del Templo. Jesús les dijo: «¿Veis todo eso? En verdad les digo: no quedará ahí piedra sobre piedra. Todo será destruido» (Mt 24, 1-2).</a:t>
            </a:r>
            <a:endParaRPr lang="es-ES_tradnl" sz="1600" dirty="0"/>
          </a:p>
          <a:p>
            <a:pPr marL="1200150" lvl="2" indent="-285750">
              <a:buFont typeface="Arial" panose="020B0604020202020204" pitchFamily="34" charset="0"/>
              <a:buChar char="•"/>
            </a:pPr>
            <a:r>
              <a:rPr lang="es-ES" dirty="0"/>
              <a:t>A propósito de la curación del hombre que tenía la mano paralizada , narrado por los sinópticos, Jesús, antes de realizar el milagro de la curación, pone al enfermo en el centro de la sinagoga  para interpelar a los asistentes «¿Qué está permitido hacer en sábado, el bien o el mal?,</a:t>
            </a:r>
            <a:r>
              <a:rPr lang="es-ES_tradnl" sz="1600" dirty="0"/>
              <a:t> </a:t>
            </a:r>
            <a:r>
              <a:rPr lang="es-ES" dirty="0"/>
              <a:t>¿salvar a una persona o matarla» (Mc 3,1- 6).</a:t>
            </a:r>
            <a:r>
              <a:rPr lang="es-ES_tradnl" dirty="0"/>
              <a:t> </a:t>
            </a:r>
          </a:p>
        </p:txBody>
      </p:sp>
    </p:spTree>
    <p:extLst>
      <p:ext uri="{BB962C8B-B14F-4D97-AF65-F5344CB8AC3E}">
        <p14:creationId xmlns:p14="http://schemas.microsoft.com/office/powerpoint/2010/main" val="1350912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D5DC7E6-1800-4D42-958C-2FE8A3BB9A38}"/>
              </a:ext>
            </a:extLst>
          </p:cNvPr>
          <p:cNvSpPr/>
          <p:nvPr/>
        </p:nvSpPr>
        <p:spPr>
          <a:xfrm>
            <a:off x="2286000" y="3105835"/>
            <a:ext cx="4572000" cy="646331"/>
          </a:xfrm>
          <a:prstGeom prst="rect">
            <a:avLst/>
          </a:prstGeom>
        </p:spPr>
        <p:txBody>
          <a:bodyPr>
            <a:spAutoFit/>
          </a:bodyPr>
          <a:lstStyle/>
          <a:p>
            <a:pPr marL="106045" marR="276225" algn="ctr">
              <a:spcAft>
                <a:spcPts val="0"/>
              </a:spcAft>
            </a:pPr>
            <a:r>
              <a:rPr lang="es-ES" b="1" dirty="0">
                <a:latin typeface="Arial" panose="020B0604020202020204" pitchFamily="34" charset="0"/>
                <a:ea typeface="Arial" panose="020B0604020202020204" pitchFamily="34" charset="0"/>
              </a:rPr>
              <a:t>DEL MAESTRO DE NAZARET AL CATEQUISTA COMO MAESTRO.</a:t>
            </a:r>
            <a:endParaRPr lang="es-ES_tradnl" b="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99098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3572A74B-937A-0846-9930-38EAF935ABE7}"/>
              </a:ext>
            </a:extLst>
          </p:cNvPr>
          <p:cNvSpPr>
            <a:spLocks noGrp="1"/>
          </p:cNvSpPr>
          <p:nvPr>
            <p:ph idx="1"/>
          </p:nvPr>
        </p:nvSpPr>
        <p:spPr>
          <a:xfrm>
            <a:off x="395536" y="404664"/>
            <a:ext cx="8301608" cy="6120680"/>
          </a:xfrm>
        </p:spPr>
        <p:txBody>
          <a:bodyPr>
            <a:normAutofit fontScale="85000" lnSpcReduction="20000"/>
          </a:bodyPr>
          <a:lstStyle/>
          <a:p>
            <a:pPr lvl="1"/>
            <a:r>
              <a:rPr lang="es-ES" sz="2400" dirty="0"/>
              <a:t>Cooperador de la verdad</a:t>
            </a:r>
            <a:endParaRPr lang="es-ES_tradnl" sz="2000" dirty="0"/>
          </a:p>
          <a:p>
            <a:pPr lvl="1"/>
            <a:r>
              <a:rPr lang="es-ES" sz="2400" dirty="0"/>
              <a:t>Tiene con aquellos a los que acompaña un amor paciente y generoso</a:t>
            </a:r>
            <a:endParaRPr lang="es-ES_tradnl" sz="2000" dirty="0"/>
          </a:p>
          <a:p>
            <a:pPr lvl="1"/>
            <a:r>
              <a:rPr lang="es-ES" sz="2400" dirty="0"/>
              <a:t>Desarrolla la personalidad de la persona a la que acompaña.</a:t>
            </a:r>
            <a:endParaRPr lang="es-ES_tradnl" sz="2000" dirty="0"/>
          </a:p>
          <a:p>
            <a:pPr lvl="1"/>
            <a:r>
              <a:rPr lang="es-ES" sz="2400" dirty="0"/>
              <a:t>Compagina autoridad y cercanía</a:t>
            </a:r>
            <a:endParaRPr lang="es-ES_tradnl" sz="2000" dirty="0"/>
          </a:p>
          <a:p>
            <a:pPr lvl="1"/>
            <a:r>
              <a:rPr lang="es-ES" sz="2400" dirty="0"/>
              <a:t>Utiliza métodos </a:t>
            </a:r>
            <a:r>
              <a:rPr lang="es-ES" sz="2400" dirty="0" err="1"/>
              <a:t>fácilesy</a:t>
            </a:r>
            <a:r>
              <a:rPr lang="es-ES" sz="2400" dirty="0"/>
              <a:t> sencillos</a:t>
            </a:r>
            <a:endParaRPr lang="es-ES_tradnl" sz="2000" dirty="0"/>
          </a:p>
          <a:p>
            <a:pPr lvl="1"/>
            <a:r>
              <a:rPr lang="es-ES" sz="2400" dirty="0"/>
              <a:t>Da espacios de libertad y fomenta la creatividad</a:t>
            </a:r>
            <a:endParaRPr lang="es-ES_tradnl" sz="2000" dirty="0"/>
          </a:p>
          <a:p>
            <a:pPr lvl="1"/>
            <a:r>
              <a:rPr lang="es-ES" sz="2400" dirty="0"/>
              <a:t>Educa con sencillez</a:t>
            </a:r>
            <a:endParaRPr lang="es-ES_tradnl" sz="2000" dirty="0"/>
          </a:p>
          <a:p>
            <a:pPr lvl="1"/>
            <a:r>
              <a:rPr lang="es-ES" sz="2400" dirty="0"/>
              <a:t>Crece en humildad</a:t>
            </a:r>
            <a:endParaRPr lang="es-ES_tradnl" sz="2000" dirty="0"/>
          </a:p>
          <a:p>
            <a:pPr lvl="1"/>
            <a:r>
              <a:rPr lang="es-ES" sz="2400" dirty="0"/>
              <a:t>Desarrolla su vida interior</a:t>
            </a:r>
            <a:endParaRPr lang="es-ES_tradnl" sz="2000" dirty="0"/>
          </a:p>
          <a:p>
            <a:pPr lvl="1"/>
            <a:r>
              <a:rPr lang="es-ES" sz="2400" dirty="0"/>
              <a:t>Despierta en los alumnos el amor a María</a:t>
            </a:r>
            <a:endParaRPr lang="es-ES_tradnl" sz="2000" dirty="0"/>
          </a:p>
          <a:p>
            <a:pPr lvl="1"/>
            <a:r>
              <a:rPr lang="es-ES" sz="2400" dirty="0"/>
              <a:t>Se	interesa por todos, sin	acepción de personas, cuidando preferentemente a los más necesitados.</a:t>
            </a:r>
            <a:endParaRPr lang="es-ES_tradnl" sz="2000" dirty="0"/>
          </a:p>
          <a:p>
            <a:pPr lvl="1"/>
            <a:r>
              <a:rPr lang="es-ES" sz="2400" dirty="0"/>
              <a:t>Destaca el papel de la mujer y del hombre en la familia y en la sociedad.</a:t>
            </a:r>
            <a:endParaRPr lang="es-ES_tradnl" sz="2000" dirty="0"/>
          </a:p>
          <a:p>
            <a:pPr lvl="1"/>
            <a:r>
              <a:rPr lang="es-ES" sz="2400" dirty="0"/>
              <a:t>Colabora estrecha y eficazmente con las familias de aquellos a los que acompaña </a:t>
            </a:r>
          </a:p>
          <a:p>
            <a:pPr lvl="1"/>
            <a:r>
              <a:rPr lang="es-ES" sz="2400" dirty="0"/>
              <a:t>Busca siempre el bien del que es acompañado</a:t>
            </a:r>
            <a:endParaRPr lang="es-ES_tradnl" sz="2000" dirty="0"/>
          </a:p>
          <a:p>
            <a:pPr lvl="1"/>
            <a:r>
              <a:rPr lang="es-ES" sz="2400" dirty="0"/>
              <a:t>Comparte	experiencias, colabora y trabaja en equipo, superando individualismos.</a:t>
            </a:r>
            <a:endParaRPr lang="es-ES_tradnl" sz="2000" dirty="0"/>
          </a:p>
          <a:p>
            <a:pPr lvl="1"/>
            <a:r>
              <a:rPr lang="es-ES" sz="2400" dirty="0"/>
              <a:t>Tiene interés permanente por su actualización.</a:t>
            </a:r>
            <a:endParaRPr lang="es-ES_tradnl" sz="2000" dirty="0"/>
          </a:p>
          <a:p>
            <a:pPr lvl="1"/>
            <a:r>
              <a:rPr lang="es-ES" sz="2400" dirty="0"/>
              <a:t>Ve a Dios a través del otro</a:t>
            </a:r>
            <a:endParaRPr lang="es-ES_tradnl" sz="2000" dirty="0"/>
          </a:p>
          <a:p>
            <a:endParaRPr lang="es-ES" dirty="0"/>
          </a:p>
        </p:txBody>
      </p:sp>
    </p:spTree>
    <p:extLst>
      <p:ext uri="{BB962C8B-B14F-4D97-AF65-F5344CB8AC3E}">
        <p14:creationId xmlns:p14="http://schemas.microsoft.com/office/powerpoint/2010/main" val="266730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n relacionada"/>
          <p:cNvPicPr>
            <a:picLocks noChangeAspect="1" noChangeArrowheads="1"/>
          </p:cNvPicPr>
          <p:nvPr/>
        </p:nvPicPr>
        <p:blipFill>
          <a:blip r:embed="rId2" cstate="print"/>
          <a:srcRect/>
          <a:stretch>
            <a:fillRect/>
          </a:stretch>
        </p:blipFill>
        <p:spPr bwMode="auto">
          <a:xfrm>
            <a:off x="5364088" y="2924944"/>
            <a:ext cx="3528392" cy="3528392"/>
          </a:xfrm>
          <a:prstGeom prst="rect">
            <a:avLst/>
          </a:prstGeom>
          <a:noFill/>
        </p:spPr>
      </p:pic>
      <p:sp>
        <p:nvSpPr>
          <p:cNvPr id="4" name="3 Rectángulo"/>
          <p:cNvSpPr/>
          <p:nvPr/>
        </p:nvSpPr>
        <p:spPr>
          <a:xfrm>
            <a:off x="1691680" y="188640"/>
            <a:ext cx="5166320" cy="4893647"/>
          </a:xfrm>
          <a:prstGeom prst="rect">
            <a:avLst/>
          </a:prstGeom>
        </p:spPr>
        <p:txBody>
          <a:bodyPr wrap="square">
            <a:spAutoFit/>
          </a:bodyPr>
          <a:lstStyle/>
          <a:p>
            <a:pPr algn="ctr"/>
            <a:r>
              <a:rPr lang="es-ES" sz="2400" b="1" dirty="0">
                <a:solidFill>
                  <a:srgbClr val="FF0000"/>
                </a:solidFill>
              </a:rPr>
              <a:t>Los nombres de Jesús </a:t>
            </a:r>
          </a:p>
          <a:p>
            <a:r>
              <a:rPr lang="es-ES" sz="2400" dirty="0"/>
              <a:t>En la Biblia, Jesús es llamado con distintos nombres, en los que se resalta su relación con Dios, su Padre y su misión: </a:t>
            </a:r>
          </a:p>
          <a:p>
            <a:r>
              <a:rPr lang="es-ES" sz="2400" dirty="0"/>
              <a:t>– Jesús: Salvador. </a:t>
            </a:r>
          </a:p>
          <a:p>
            <a:r>
              <a:rPr lang="es-ES" sz="2400" dirty="0"/>
              <a:t>– Emmanuel: Dios con nosotros. </a:t>
            </a:r>
          </a:p>
          <a:p>
            <a:r>
              <a:rPr lang="es-ES" sz="2400" dirty="0"/>
              <a:t>– Hijo de Dios: filiación divina. </a:t>
            </a:r>
          </a:p>
          <a:p>
            <a:r>
              <a:rPr lang="es-ES" sz="2400" dirty="0"/>
              <a:t>– Hijo del Hombre: relación única con Dios. </a:t>
            </a:r>
          </a:p>
          <a:p>
            <a:r>
              <a:rPr lang="es-ES" sz="2400" dirty="0"/>
              <a:t>– Mesías: ungido. </a:t>
            </a:r>
          </a:p>
          <a:p>
            <a:r>
              <a:rPr lang="es-ES" sz="2400" dirty="0"/>
              <a:t>– Profeta: anuncia el Reino </a:t>
            </a:r>
          </a:p>
          <a:p>
            <a:r>
              <a:rPr lang="es-ES" sz="2400" dirty="0"/>
              <a:t>– Maestro...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47664" y="1268760"/>
            <a:ext cx="4039888" cy="646331"/>
          </a:xfrm>
          <a:prstGeom prst="rect">
            <a:avLst/>
          </a:prstGeom>
        </p:spPr>
        <p:txBody>
          <a:bodyPr wrap="none">
            <a:spAutoFit/>
          </a:bodyPr>
          <a:lstStyle/>
          <a:p>
            <a:r>
              <a:rPr lang="es-ES" sz="3600" dirty="0"/>
              <a:t>¿Quién es JESÚS? </a:t>
            </a:r>
          </a:p>
        </p:txBody>
      </p:sp>
      <p:pic>
        <p:nvPicPr>
          <p:cNvPr id="24580" name="Picture 4" descr="Resultado de imagen de jesus maestro en fano"/>
          <p:cNvPicPr>
            <a:picLocks noChangeAspect="1" noChangeArrowheads="1"/>
          </p:cNvPicPr>
          <p:nvPr/>
        </p:nvPicPr>
        <p:blipFill>
          <a:blip r:embed="rId2" cstate="print"/>
          <a:srcRect/>
          <a:stretch>
            <a:fillRect/>
          </a:stretch>
        </p:blipFill>
        <p:spPr bwMode="auto">
          <a:xfrm>
            <a:off x="1259632" y="2018223"/>
            <a:ext cx="7176644" cy="483977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197346"/>
            <a:ext cx="7776864" cy="5632311"/>
          </a:xfrm>
          <a:prstGeom prst="rect">
            <a:avLst/>
          </a:prstGeom>
        </p:spPr>
        <p:txBody>
          <a:bodyPr wrap="square">
            <a:spAutoFit/>
          </a:bodyPr>
          <a:lstStyle/>
          <a:p>
            <a:pPr algn="ctr"/>
            <a:endParaRPr lang="es-ES" sz="2400" b="1" dirty="0">
              <a:solidFill>
                <a:srgbClr val="FF0000"/>
              </a:solidFill>
            </a:endParaRPr>
          </a:p>
          <a:p>
            <a:pPr algn="ctr"/>
            <a:endParaRPr lang="es-ES" sz="2400" b="1" dirty="0">
              <a:solidFill>
                <a:srgbClr val="FF0000"/>
              </a:solidFill>
            </a:endParaRPr>
          </a:p>
          <a:p>
            <a:r>
              <a:rPr lang="es-ES" sz="2400" dirty="0"/>
              <a:t>Vino a su casa, pero los suyos no lo acogieron. </a:t>
            </a:r>
          </a:p>
          <a:p>
            <a:endParaRPr lang="es-ES" sz="2400" dirty="0"/>
          </a:p>
          <a:p>
            <a:r>
              <a:rPr lang="es-ES" sz="2400" i="1" dirty="0"/>
              <a:t>El Verbo se hizo carne y acampó entre nosotros. </a:t>
            </a:r>
            <a:r>
              <a:rPr lang="es-ES" sz="2400" i="1" dirty="0" err="1"/>
              <a:t>Jn</a:t>
            </a:r>
            <a:r>
              <a:rPr lang="es-ES" sz="2400" i="1" dirty="0"/>
              <a:t> 1,11.14 </a:t>
            </a:r>
          </a:p>
          <a:p>
            <a:endParaRPr lang="es-ES" sz="2400" dirty="0"/>
          </a:p>
          <a:p>
            <a:r>
              <a:rPr lang="es-ES" sz="2400" i="1" dirty="0"/>
              <a:t>«El Hijo de Dios con su encarnación se ha unido, en cierto modo, con todo hombre. Trabajó con manos de hombre, pensó con inteligencia de hombre, obró con voluntad de hombre, amó con corazón de hombre. Nacido de la Virgen María, se hizo verdaderamente uno de los nuestros, en todo semejante en todo a nosotros, excepto en el pecado.» </a:t>
            </a:r>
            <a:r>
              <a:rPr lang="es-ES" sz="2400" dirty="0" err="1"/>
              <a:t>Gaudium</a:t>
            </a:r>
            <a:r>
              <a:rPr lang="es-ES" sz="2400" dirty="0"/>
              <a:t> et </a:t>
            </a:r>
            <a:r>
              <a:rPr lang="es-ES" sz="2400" dirty="0" err="1"/>
              <a:t>spes</a:t>
            </a:r>
            <a:r>
              <a:rPr lang="es-ES" sz="2400" dirty="0"/>
              <a:t> 22,2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59632" y="260648"/>
            <a:ext cx="6840760" cy="5509200"/>
          </a:xfrm>
          <a:prstGeom prst="rect">
            <a:avLst/>
          </a:prstGeom>
        </p:spPr>
        <p:txBody>
          <a:bodyPr wrap="square">
            <a:spAutoFit/>
          </a:bodyPr>
          <a:lstStyle/>
          <a:p>
            <a:r>
              <a:rPr lang="es-ES" sz="3200" dirty="0"/>
              <a:t>Creció ante el Señor como un retoño, como raíz en tierra árida. No había en él belleza ni esplendor, su aspecto no era atractivo. Despreciado, rechazado por los hombres, abrumado de dolores, y familiarizado con el sufrimiento; como alguien a quien no se puede mirar, lo despreciamos y lo estimamos en nada. </a:t>
            </a:r>
            <a:r>
              <a:rPr lang="es-ES" sz="3200" dirty="0" err="1"/>
              <a:t>Is</a:t>
            </a:r>
            <a:r>
              <a:rPr lang="es-ES" sz="3200" dirty="0"/>
              <a:t> 53,2-3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FEAC2A1-14BC-4D45-9D11-E2E1D10A67C9}"/>
              </a:ext>
            </a:extLst>
          </p:cNvPr>
          <p:cNvPicPr>
            <a:picLocks noChangeAspect="1"/>
          </p:cNvPicPr>
          <p:nvPr/>
        </p:nvPicPr>
        <p:blipFill>
          <a:blip r:embed="rId2"/>
          <a:stretch>
            <a:fillRect/>
          </a:stretch>
        </p:blipFill>
        <p:spPr>
          <a:xfrm>
            <a:off x="683568" y="1484784"/>
            <a:ext cx="8329632" cy="3312368"/>
          </a:xfrm>
          <a:prstGeom prst="rect">
            <a:avLst/>
          </a:prstGeom>
        </p:spPr>
      </p:pic>
    </p:spTree>
    <p:extLst>
      <p:ext uri="{BB962C8B-B14F-4D97-AF65-F5344CB8AC3E}">
        <p14:creationId xmlns:p14="http://schemas.microsoft.com/office/powerpoint/2010/main" val="2798654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755576" y="836712"/>
            <a:ext cx="770485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523875" algn="l"/>
              </a:tabLst>
            </a:pPr>
            <a:r>
              <a:rPr kumimoji="0" lang="es-ES" sz="2400" b="0" i="0" u="none" strike="noStrike" cap="none" normalizeH="0" baseline="0" dirty="0" err="1">
                <a:ln>
                  <a:noFill/>
                </a:ln>
                <a:solidFill>
                  <a:schemeClr val="tx1"/>
                </a:solidFill>
                <a:effectLst/>
                <a:latin typeface="Arial" pitchFamily="34" charset="0"/>
                <a:ea typeface="Arial" pitchFamily="34" charset="0"/>
                <a:cs typeface="Arial" pitchFamily="34" charset="0"/>
              </a:rPr>
              <a:t>Lc</a:t>
            </a:r>
            <a:r>
              <a:rPr kumimoji="0" lang="es-ES" sz="2400" b="0" i="0" u="none" strike="noStrike" cap="none" normalizeH="0" baseline="0" dirty="0">
                <a:ln>
                  <a:noFill/>
                </a:ln>
                <a:solidFill>
                  <a:schemeClr val="tx1"/>
                </a:solidFill>
                <a:effectLst/>
                <a:latin typeface="Arial" pitchFamily="34" charset="0"/>
                <a:ea typeface="Arial" pitchFamily="34" charset="0"/>
                <a:cs typeface="Arial" pitchFamily="34" charset="0"/>
              </a:rPr>
              <a:t> 5,5: Simón le respondió: «Maestro, hemos trabajado la noche entera y no hemos sacado nada, pero si tú lo dices, echaré las redes»”.</a:t>
            </a:r>
            <a:endParaRPr kumimoji="0" lang="es-ES"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23875" algn="l"/>
              </a:tabLst>
            </a:pPr>
            <a:r>
              <a:rPr kumimoji="0" lang="es-ES" sz="2400" b="0" i="0" u="none" strike="noStrike" cap="none" normalizeH="0" baseline="0" dirty="0" err="1">
                <a:ln>
                  <a:noFill/>
                </a:ln>
                <a:solidFill>
                  <a:schemeClr val="tx1"/>
                </a:solidFill>
                <a:effectLst/>
                <a:latin typeface="Arial" pitchFamily="34" charset="0"/>
                <a:ea typeface="Arial" pitchFamily="34" charset="0"/>
                <a:cs typeface="Arial" pitchFamily="34" charset="0"/>
              </a:rPr>
              <a:t>Lc</a:t>
            </a:r>
            <a:r>
              <a:rPr kumimoji="0" lang="es-ES" sz="2400" b="0" i="0" u="none" strike="noStrike" cap="none" normalizeH="0" baseline="0" dirty="0">
                <a:ln>
                  <a:noFill/>
                </a:ln>
                <a:solidFill>
                  <a:schemeClr val="tx1"/>
                </a:solidFill>
                <a:effectLst/>
                <a:latin typeface="Arial" pitchFamily="34" charset="0"/>
                <a:ea typeface="Arial" pitchFamily="34" charset="0"/>
                <a:cs typeface="Arial" pitchFamily="34" charset="0"/>
              </a:rPr>
              <a:t> 8,24: “Los discípulos se acercaron y lo despertaron, diciendo: «¡Maestro, Maestro, nos hundimos!». Él se despertó e increpó al viento y a las olas; estas se apaciguaron y sobrevino la calma”.</a:t>
            </a:r>
            <a:endParaRPr kumimoji="0" lang="es-ES"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23875" algn="l"/>
              </a:tabLst>
            </a:pPr>
            <a:r>
              <a:rPr kumimoji="0" lang="es-ES" sz="2400" b="0" i="0" u="none" strike="noStrike" cap="none" normalizeH="0" baseline="0" dirty="0" err="1">
                <a:ln>
                  <a:noFill/>
                </a:ln>
                <a:solidFill>
                  <a:schemeClr val="tx1"/>
                </a:solidFill>
                <a:effectLst/>
                <a:latin typeface="Arial" pitchFamily="34" charset="0"/>
                <a:ea typeface="Arial" pitchFamily="34" charset="0"/>
                <a:cs typeface="Arial" pitchFamily="34" charset="0"/>
              </a:rPr>
              <a:t>Lc</a:t>
            </a:r>
            <a:r>
              <a:rPr kumimoji="0" lang="es-ES" sz="2400" b="0" i="0" u="none" strike="noStrike" cap="none" normalizeH="0" baseline="0" dirty="0">
                <a:ln>
                  <a:noFill/>
                </a:ln>
                <a:solidFill>
                  <a:schemeClr val="tx1"/>
                </a:solidFill>
                <a:effectLst/>
                <a:latin typeface="Arial" pitchFamily="34" charset="0"/>
                <a:ea typeface="Arial" pitchFamily="34" charset="0"/>
                <a:cs typeface="Arial" pitchFamily="34" charset="0"/>
              </a:rPr>
              <a:t> 9,33. ” Mientras estos se alejaban, Pedro dijo a Jesús: «¡Maestro, ¡qué bien estamos aquí! Hagamos tres carpas, una para ti, otra para Moisés y otra para Elías». El no sabía lo que decía”.</a:t>
            </a:r>
            <a:endParaRPr kumimoji="0" lang="es-ES" sz="24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523875" algn="l"/>
              </a:tabLst>
            </a:pPr>
            <a:r>
              <a:rPr kumimoji="0" lang="es-ES" sz="2400" b="0" i="0" u="none" strike="noStrike" cap="none" normalizeH="0" baseline="0" dirty="0" err="1">
                <a:ln>
                  <a:noFill/>
                </a:ln>
                <a:solidFill>
                  <a:schemeClr val="tx1"/>
                </a:solidFill>
                <a:effectLst/>
                <a:latin typeface="Arial" pitchFamily="34" charset="0"/>
                <a:ea typeface="Arial" pitchFamily="34" charset="0"/>
                <a:cs typeface="Arial" pitchFamily="34" charset="0"/>
              </a:rPr>
              <a:t>Lc</a:t>
            </a:r>
            <a:r>
              <a:rPr kumimoji="0" lang="es-ES" sz="2400" b="0" i="0" u="none" strike="noStrike" cap="none" normalizeH="0" baseline="0" dirty="0">
                <a:ln>
                  <a:noFill/>
                </a:ln>
                <a:solidFill>
                  <a:schemeClr val="tx1"/>
                </a:solidFill>
                <a:effectLst/>
                <a:latin typeface="Arial" pitchFamily="34" charset="0"/>
                <a:ea typeface="Arial" pitchFamily="34" charset="0"/>
                <a:cs typeface="Arial" pitchFamily="34" charset="0"/>
              </a:rPr>
              <a:t> 17,13: “Los leproso empezaron a gritarle: «¡Jesús, Maestro, ten compasión de nosotros! ».</a:t>
            </a:r>
            <a:endParaRPr kumimoji="0" lang="es-ES" sz="24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4144</TotalTime>
  <Words>2432</Words>
  <Application>Microsoft Macintosh PowerPoint</Application>
  <PresentationFormat>Presentación en pantalla (4:3)</PresentationFormat>
  <Paragraphs>269</Paragraphs>
  <Slides>32</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32</vt:i4>
      </vt:variant>
    </vt:vector>
  </HeadingPairs>
  <TitlesOfParts>
    <vt:vector size="42" baseType="lpstr">
      <vt:lpstr>Arial</vt:lpstr>
      <vt:lpstr>Calibri</vt:lpstr>
      <vt:lpstr>inherit</vt:lpstr>
      <vt:lpstr>Lucida Sans Unicode</vt:lpstr>
      <vt:lpstr>Symbol</vt:lpstr>
      <vt:lpstr>Times New Roman</vt:lpstr>
      <vt:lpstr>Verdana</vt:lpstr>
      <vt:lpstr>Wingdings 2</vt:lpstr>
      <vt:lpstr>Wingdings 3</vt:lpstr>
      <vt:lpstr>Concourse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Manuel</dc:creator>
  <cp:lastModifiedBy>Manuel  Sánchez sanchez</cp:lastModifiedBy>
  <cp:revision>16</cp:revision>
  <dcterms:created xsi:type="dcterms:W3CDTF">2019-11-22T10:38:54Z</dcterms:created>
  <dcterms:modified xsi:type="dcterms:W3CDTF">2019-12-09T11:57:54Z</dcterms:modified>
</cp:coreProperties>
</file>