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5D"/>
    <a:srgbClr val="9F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98" d="100"/>
          <a:sy n="98" d="100"/>
        </p:scale>
        <p:origin x="14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8A674-F542-3641-8513-0EE80F807DB3}" type="datetimeFigureOut">
              <a:rPr lang="es-ES_tradnl" smtClean="0"/>
              <a:t>23/9/20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E372-B044-744D-AE6A-9CE2A9D50285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830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809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980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69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645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25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596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072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0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71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149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346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651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7E372-B044-744D-AE6A-9CE2A9D50285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723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2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7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5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6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9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8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0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8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D49E-7059-6244-9EDA-6FE5373F4769}" type="datetimeFigureOut">
              <a:rPr lang="it-IT" smtClean="0"/>
              <a:t>23/09/20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6EA4-AED6-DC40-888D-2F04F9AC6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8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9AE85F3-1EFB-E544-8641-18F080B5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570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762175" y="5427404"/>
            <a:ext cx="761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Protocolo Diocesano de Catequesis 2020-21</a:t>
            </a:r>
          </a:p>
        </p:txBody>
      </p:sp>
    </p:spTree>
    <p:extLst>
      <p:ext uri="{BB962C8B-B14F-4D97-AF65-F5344CB8AC3E}">
        <p14:creationId xmlns:p14="http://schemas.microsoft.com/office/powerpoint/2010/main" val="51016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94839"/>
            <a:ext cx="8499698" cy="4740891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Uso obligatorio de la </a:t>
            </a:r>
            <a:r>
              <a:rPr lang="es-ES_tradnl" sz="2400" b="1" dirty="0">
                <a:solidFill>
                  <a:srgbClr val="FECE5D"/>
                </a:solidFill>
              </a:rPr>
              <a:t>mascarilla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El </a:t>
            </a:r>
            <a:r>
              <a:rPr lang="es-ES_tradnl" sz="2400" b="1" dirty="0">
                <a:solidFill>
                  <a:srgbClr val="FECE5D"/>
                </a:solidFill>
              </a:rPr>
              <a:t>material</a:t>
            </a:r>
            <a:r>
              <a:rPr lang="es-ES_tradnl" sz="2400" b="1" dirty="0">
                <a:solidFill>
                  <a:schemeClr val="bg1"/>
                </a:solidFill>
              </a:rPr>
              <a:t> será de </a:t>
            </a:r>
            <a:r>
              <a:rPr lang="es-ES_tradnl" sz="2400" b="1" dirty="0">
                <a:solidFill>
                  <a:srgbClr val="FECE5D"/>
                </a:solidFill>
              </a:rPr>
              <a:t>uso exclusivo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Se recomienda el uso de </a:t>
            </a:r>
            <a:r>
              <a:rPr lang="es-ES_tradnl" sz="2400" b="1" dirty="0">
                <a:solidFill>
                  <a:srgbClr val="FECE5D"/>
                </a:solidFill>
              </a:rPr>
              <a:t>materiales y recursos digitales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La sesión se realizará en un </a:t>
            </a:r>
            <a:r>
              <a:rPr lang="es-ES_tradnl" sz="2400" b="1" dirty="0">
                <a:solidFill>
                  <a:srgbClr val="FECE5D"/>
                </a:solidFill>
              </a:rPr>
              <a:t>único lugar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4204344" y="1016222"/>
            <a:ext cx="475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Durante la sesión de catequesis</a:t>
            </a:r>
            <a:endParaRPr lang="es-ES_tradnl" sz="2800" b="1" dirty="0">
              <a:solidFill>
                <a:srgbClr val="FECE5D"/>
              </a:solidFill>
              <a:latin typeface="Folio Md BT Medium" panose="020B06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42587"/>
            <a:ext cx="8499698" cy="4740891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 </a:t>
            </a:r>
            <a:r>
              <a:rPr lang="es-ES_tradnl" sz="2100" b="1" dirty="0">
                <a:solidFill>
                  <a:srgbClr val="FECE5D"/>
                </a:solidFill>
              </a:rPr>
              <a:t>Recoger todo el material </a:t>
            </a:r>
            <a:r>
              <a:rPr lang="es-ES_tradnl" sz="2100" b="1" dirty="0">
                <a:solidFill>
                  <a:schemeClr val="bg1"/>
                </a:solidFill>
              </a:rPr>
              <a:t>y desecharlo de manera segura.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En la medida de lo posible emplear un </a:t>
            </a:r>
            <a:r>
              <a:rPr lang="es-ES_tradnl" sz="2100" b="1" dirty="0">
                <a:solidFill>
                  <a:srgbClr val="FECE5D"/>
                </a:solidFill>
              </a:rPr>
              <a:t>recorrido alternativo al de la entrada </a:t>
            </a:r>
            <a:r>
              <a:rPr lang="es-ES_tradnl" sz="2100" b="1" dirty="0">
                <a:solidFill>
                  <a:schemeClr val="bg1"/>
                </a:solidFill>
              </a:rPr>
              <a:t>para abandonar la catequesis.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 </a:t>
            </a:r>
            <a:r>
              <a:rPr lang="es-ES_tradnl" sz="2100" b="1" dirty="0">
                <a:solidFill>
                  <a:srgbClr val="FECE5D"/>
                </a:solidFill>
              </a:rPr>
              <a:t>Limpiar la sala y las zonas comunes </a:t>
            </a:r>
            <a:r>
              <a:rPr lang="es-ES_tradnl" sz="2100" b="1" dirty="0">
                <a:solidFill>
                  <a:schemeClr val="bg1"/>
                </a:solidFill>
              </a:rPr>
              <a:t>con productos adecuados para la desinfección contra COVID-19.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  </a:t>
            </a:r>
            <a:r>
              <a:rPr lang="es-ES_tradnl" sz="2100" b="1" dirty="0">
                <a:solidFill>
                  <a:srgbClr val="FECE5D"/>
                </a:solidFill>
              </a:rPr>
              <a:t>Limpieza de los aseos</a:t>
            </a:r>
            <a:r>
              <a:rPr lang="es-ES_tradnl" sz="21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Especial atención a las </a:t>
            </a:r>
            <a:r>
              <a:rPr lang="es-ES_tradnl" sz="2100" b="1" dirty="0">
                <a:solidFill>
                  <a:srgbClr val="FECE5D"/>
                </a:solidFill>
              </a:rPr>
              <a:t>papeleras</a:t>
            </a:r>
            <a:r>
              <a:rPr lang="es-ES_tradnl" sz="21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 </a:t>
            </a:r>
            <a:r>
              <a:rPr lang="es-ES_tradnl" sz="2100" b="1" dirty="0">
                <a:solidFill>
                  <a:srgbClr val="FECE5D"/>
                </a:solidFill>
              </a:rPr>
              <a:t>Desechar de manera segura los materiales de limpieza </a:t>
            </a:r>
            <a:r>
              <a:rPr lang="es-ES_tradnl" sz="2100" b="1" dirty="0">
                <a:solidFill>
                  <a:schemeClr val="bg1"/>
                </a:solidFill>
              </a:rPr>
              <a:t>no reutilizables.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100" b="1" dirty="0">
                <a:solidFill>
                  <a:schemeClr val="bg1"/>
                </a:solidFill>
              </a:rPr>
              <a:t> </a:t>
            </a:r>
            <a:r>
              <a:rPr lang="es-ES_tradnl" sz="2100" b="1" dirty="0">
                <a:solidFill>
                  <a:srgbClr val="FECE5D"/>
                </a:solidFill>
              </a:rPr>
              <a:t>Ventilar</a:t>
            </a:r>
            <a:r>
              <a:rPr lang="es-ES_tradnl" sz="2100" b="1" dirty="0">
                <a:solidFill>
                  <a:schemeClr val="bg1"/>
                </a:solidFill>
              </a:rPr>
              <a:t> la sala durante, a menos, </a:t>
            </a:r>
            <a:r>
              <a:rPr lang="es-ES_tradnl" sz="2100" b="1" dirty="0">
                <a:solidFill>
                  <a:srgbClr val="FECE5D"/>
                </a:solidFill>
              </a:rPr>
              <a:t>5 minutos entre grupos, entre 10 y 15 minutos al inicio y al final de la jornada</a:t>
            </a:r>
            <a:r>
              <a:rPr lang="es-ES_tradnl" sz="21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4786812" y="1016222"/>
            <a:ext cx="417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Tras la sesión de catequesis</a:t>
            </a:r>
            <a:endParaRPr lang="es-ES_tradnl" sz="2800" b="1" dirty="0">
              <a:solidFill>
                <a:srgbClr val="FECE5D"/>
              </a:solidFill>
              <a:latin typeface="Folio Md BT Medium" panose="020B06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94839"/>
            <a:ext cx="8499698" cy="4740891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Organizar la catequesis en torno a </a:t>
            </a:r>
            <a:r>
              <a:rPr lang="es-ES_tradnl" sz="2400" b="1" dirty="0">
                <a:solidFill>
                  <a:srgbClr val="FECE5D"/>
                </a:solidFill>
              </a:rPr>
              <a:t>grupos pequeños</a:t>
            </a:r>
            <a:r>
              <a:rPr lang="es-ES_tradnl" sz="2400" b="1" dirty="0">
                <a:solidFill>
                  <a:schemeClr val="bg1"/>
                </a:solidFill>
              </a:rPr>
              <a:t>, respetando el aforo máximo permitido de la sala.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>
                <a:solidFill>
                  <a:srgbClr val="FECE5D"/>
                </a:solidFill>
              </a:rPr>
              <a:t>Horarios diferentes </a:t>
            </a:r>
            <a:r>
              <a:rPr lang="es-ES_tradnl" sz="2400" b="1" dirty="0">
                <a:solidFill>
                  <a:schemeClr val="bg1"/>
                </a:solidFill>
              </a:rPr>
              <a:t>entre los grupos, al menos, de entrada y de salida.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Tratar de garantizar la presencia de un </a:t>
            </a:r>
            <a:r>
              <a:rPr lang="es-ES_tradnl" sz="2400" b="1" dirty="0">
                <a:solidFill>
                  <a:srgbClr val="FECE5D"/>
                </a:solidFill>
              </a:rPr>
              <a:t>coordinador COVID-19</a:t>
            </a:r>
            <a:r>
              <a:rPr lang="es-ES_tradnl" sz="2400" b="1" dirty="0">
                <a:solidFill>
                  <a:schemeClr val="bg1"/>
                </a:solidFill>
              </a:rPr>
              <a:t>, que, a ser posible, será sanitario.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5185959" y="1016222"/>
            <a:ext cx="377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Cuestiones organizativas</a:t>
            </a:r>
            <a:endParaRPr lang="es-ES_tradnl" sz="2800" b="1" dirty="0">
              <a:solidFill>
                <a:srgbClr val="FECE5D"/>
              </a:solidFill>
              <a:latin typeface="Folio Md BT Medium" panose="020B06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456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II. Modelo semipresencial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32DD6-CD62-D241-B9E5-653DA571D020}"/>
              </a:ext>
            </a:extLst>
          </p:cNvPr>
          <p:cNvSpPr txBox="1"/>
          <p:nvPr/>
        </p:nvSpPr>
        <p:spPr>
          <a:xfrm>
            <a:off x="288488" y="1532475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 lnSpcReduction="10000"/>
          </a:bodyPr>
          <a:lstStyle/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Cuando </a:t>
            </a:r>
            <a:r>
              <a:rPr lang="es-ES_tradnl" sz="2400" b="1" dirty="0">
                <a:solidFill>
                  <a:srgbClr val="FECE5D"/>
                </a:solidFill>
              </a:rPr>
              <a:t>no sea posible aplicar el modelo presencial </a:t>
            </a:r>
            <a:r>
              <a:rPr lang="es-ES_tradnl" sz="2400" b="1" dirty="0">
                <a:solidFill>
                  <a:schemeClr val="bg1"/>
                </a:solidFill>
              </a:rPr>
              <a:t>o no sea conveniente implantarlo por </a:t>
            </a:r>
            <a:r>
              <a:rPr lang="es-ES_tradnl" sz="2400" b="1" dirty="0">
                <a:solidFill>
                  <a:srgbClr val="FECE5D"/>
                </a:solidFill>
              </a:rPr>
              <a:t>razones debidamente justificadas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Importancia de </a:t>
            </a:r>
            <a:r>
              <a:rPr lang="es-ES_tradnl" sz="2400" b="1" dirty="0">
                <a:solidFill>
                  <a:srgbClr val="FECE5D"/>
                </a:solidFill>
              </a:rPr>
              <a:t>iniciar el curso catequético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Aplicable a </a:t>
            </a:r>
            <a:r>
              <a:rPr lang="es-ES_tradnl" sz="2400" b="1" dirty="0">
                <a:solidFill>
                  <a:srgbClr val="FECE5D"/>
                </a:solidFill>
              </a:rPr>
              <a:t>determinados grupos </a:t>
            </a:r>
            <a:r>
              <a:rPr lang="es-ES_tradnl" sz="2400" b="1" dirty="0">
                <a:solidFill>
                  <a:schemeClr val="bg1"/>
                </a:solidFill>
              </a:rPr>
              <a:t>o por </a:t>
            </a:r>
            <a:r>
              <a:rPr lang="es-ES_tradnl" sz="2400" b="1" dirty="0">
                <a:solidFill>
                  <a:srgbClr val="FECE5D"/>
                </a:solidFill>
              </a:rPr>
              <a:t>periodos precisos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Requiere amplias dosis de </a:t>
            </a:r>
            <a:r>
              <a:rPr lang="es-ES_tradnl" sz="2400" b="1" dirty="0">
                <a:solidFill>
                  <a:srgbClr val="FECE5D"/>
                </a:solidFill>
              </a:rPr>
              <a:t>creatividad</a:t>
            </a:r>
            <a:r>
              <a:rPr lang="es-ES_tradnl" sz="2400" b="1" dirty="0">
                <a:solidFill>
                  <a:schemeClr val="bg1"/>
                </a:solidFill>
              </a:rPr>
              <a:t>, del </a:t>
            </a:r>
            <a:r>
              <a:rPr lang="es-ES_tradnl" sz="2400" b="1" dirty="0">
                <a:solidFill>
                  <a:srgbClr val="FECE5D"/>
                </a:solidFill>
              </a:rPr>
              <a:t>trabajo conjunto </a:t>
            </a:r>
            <a:r>
              <a:rPr lang="es-ES_tradnl" sz="2400" b="1" dirty="0">
                <a:solidFill>
                  <a:schemeClr val="bg1"/>
                </a:solidFill>
              </a:rPr>
              <a:t>de toda la </a:t>
            </a:r>
            <a:r>
              <a:rPr lang="es-ES_tradnl" sz="2400" b="1" dirty="0">
                <a:solidFill>
                  <a:srgbClr val="FECE5D"/>
                </a:solidFill>
              </a:rPr>
              <a:t>comunidad catequética </a:t>
            </a:r>
            <a:r>
              <a:rPr lang="es-ES_tradnl" sz="2400" b="1" dirty="0">
                <a:solidFill>
                  <a:schemeClr val="bg1"/>
                </a:solidFill>
              </a:rPr>
              <a:t>y de la </a:t>
            </a:r>
            <a:r>
              <a:rPr lang="es-ES_tradnl" sz="2400" b="1" dirty="0">
                <a:solidFill>
                  <a:srgbClr val="FECE5D"/>
                </a:solidFill>
              </a:rPr>
              <a:t>implicación de toda la comunidad cristiana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8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456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II. Modelo semipresencial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32DD6-CD62-D241-B9E5-653DA571D020}"/>
              </a:ext>
            </a:extLst>
          </p:cNvPr>
          <p:cNvSpPr txBox="1"/>
          <p:nvPr/>
        </p:nvSpPr>
        <p:spPr>
          <a:xfrm>
            <a:off x="288488" y="1532475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Oportunidad para recuperar la </a:t>
            </a:r>
            <a:r>
              <a:rPr lang="es-ES_tradnl" sz="2400" b="1" dirty="0">
                <a:solidFill>
                  <a:srgbClr val="FECE5D"/>
                </a:solidFill>
              </a:rPr>
              <a:t>catequesis en familia o intergeneracional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Participación en la </a:t>
            </a:r>
            <a:r>
              <a:rPr lang="es-ES_tradnl" sz="2400" b="1" dirty="0">
                <a:solidFill>
                  <a:srgbClr val="FECE5D"/>
                </a:solidFill>
              </a:rPr>
              <a:t>eucaristía dominical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>
                <a:solidFill>
                  <a:srgbClr val="FECE5D"/>
                </a:solidFill>
              </a:rPr>
              <a:t>Celebraciones y ritos de entrega </a:t>
            </a:r>
            <a:r>
              <a:rPr lang="es-ES_tradnl" sz="2400" b="1" dirty="0">
                <a:solidFill>
                  <a:schemeClr val="bg1"/>
                </a:solidFill>
              </a:rPr>
              <a:t>entregas dentro de la catequesis.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Uso de </a:t>
            </a:r>
            <a:r>
              <a:rPr lang="es-ES_tradnl" sz="2400" b="1" dirty="0">
                <a:solidFill>
                  <a:srgbClr val="FECE5D"/>
                </a:solidFill>
              </a:rPr>
              <a:t>recursos telemáticos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7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III. Modelo online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32DD6-CD62-D241-B9E5-653DA571D020}"/>
              </a:ext>
            </a:extLst>
          </p:cNvPr>
          <p:cNvSpPr txBox="1"/>
          <p:nvPr/>
        </p:nvSpPr>
        <p:spPr>
          <a:xfrm>
            <a:off x="288488" y="1532475"/>
            <a:ext cx="8499698" cy="4605878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_tradnl" sz="2000" b="1" dirty="0">
                <a:solidFill>
                  <a:schemeClr val="bg1"/>
                </a:solidFill>
              </a:rPr>
              <a:t>Basado en el uso de las </a:t>
            </a:r>
            <a:r>
              <a:rPr lang="es-ES_tradnl" sz="2000" b="1" dirty="0">
                <a:solidFill>
                  <a:srgbClr val="FECE5D"/>
                </a:solidFill>
              </a:rPr>
              <a:t>TICs</a:t>
            </a:r>
            <a:r>
              <a:rPr lang="es-ES_tradnl" sz="2000" b="1" dirty="0">
                <a:solidFill>
                  <a:schemeClr val="bg1"/>
                </a:solidFill>
              </a:rPr>
              <a:t> (Nuevas Tecnologías de la Información y la Comunicación).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_tradnl" sz="2000" b="1" dirty="0">
                <a:solidFill>
                  <a:schemeClr val="bg1"/>
                </a:solidFill>
              </a:rPr>
              <a:t>Aplicable sólo si se diera una hipotética nueva </a:t>
            </a:r>
            <a:r>
              <a:rPr lang="es-ES_tradnl" sz="2000" b="1" dirty="0">
                <a:solidFill>
                  <a:srgbClr val="FECE5D"/>
                </a:solidFill>
              </a:rPr>
              <a:t>situación de confinamiento</a:t>
            </a:r>
            <a:r>
              <a:rPr lang="es-ES_tradnl" sz="2000" b="1" dirty="0">
                <a:solidFill>
                  <a:schemeClr val="bg1"/>
                </a:solidFill>
              </a:rPr>
              <a:t> o donde los dos modelos anteriores no se puedan aplicar.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_tradnl" sz="2000" b="1" dirty="0">
                <a:solidFill>
                  <a:schemeClr val="bg1"/>
                </a:solidFill>
              </a:rPr>
              <a:t>Claves para su implantación: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solidFill>
                  <a:schemeClr val="bg1"/>
                </a:solidFill>
              </a:rPr>
              <a:t>Pedir la </a:t>
            </a:r>
            <a:r>
              <a:rPr lang="es-ES_tradnl" sz="2000" b="1" dirty="0">
                <a:solidFill>
                  <a:srgbClr val="FECE5D"/>
                </a:solidFill>
              </a:rPr>
              <a:t>colaboración de los padres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solidFill>
                  <a:schemeClr val="bg1"/>
                </a:solidFill>
              </a:rPr>
              <a:t>Grupo de </a:t>
            </a:r>
            <a:r>
              <a:rPr lang="es-ES_tradnl" sz="2000" b="1" dirty="0">
                <a:solidFill>
                  <a:srgbClr val="FECE5D"/>
                </a:solidFill>
              </a:rPr>
              <a:t>jóvenes colaboradores </a:t>
            </a:r>
            <a:r>
              <a:rPr lang="es-ES_tradnl" sz="2000" b="1" dirty="0">
                <a:solidFill>
                  <a:schemeClr val="bg1"/>
                </a:solidFill>
              </a:rPr>
              <a:t>(TICs).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solidFill>
                  <a:schemeClr val="bg1"/>
                </a:solidFill>
              </a:rPr>
              <a:t>Sesiones de </a:t>
            </a:r>
            <a:r>
              <a:rPr lang="es-ES_tradnl" sz="2000" b="1" dirty="0">
                <a:solidFill>
                  <a:srgbClr val="FECE5D"/>
                </a:solidFill>
              </a:rPr>
              <a:t>45 minutos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solidFill>
                  <a:schemeClr val="bg1"/>
                </a:solidFill>
              </a:rPr>
              <a:t>Respetar el </a:t>
            </a:r>
            <a:r>
              <a:rPr lang="es-ES_tradnl" sz="2000" b="1" dirty="0">
                <a:solidFill>
                  <a:srgbClr val="FECE5D"/>
                </a:solidFill>
              </a:rPr>
              <a:t>horario prefijado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_tradnl" sz="2000" b="1" dirty="0">
                <a:solidFill>
                  <a:schemeClr val="bg1"/>
                </a:solidFill>
              </a:rPr>
              <a:t>Importancia de los </a:t>
            </a:r>
            <a:r>
              <a:rPr lang="es-ES_tradnl" sz="2000" b="1" dirty="0">
                <a:solidFill>
                  <a:srgbClr val="FECE5D"/>
                </a:solidFill>
              </a:rPr>
              <a:t>recursos telemáticos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9AE85F3-1EFB-E544-8641-18F080B5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570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762175" y="5427404"/>
            <a:ext cx="761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Protocolo Diocesano de Catequesis 2020-21</a:t>
            </a:r>
          </a:p>
        </p:txBody>
      </p:sp>
    </p:spTree>
    <p:extLst>
      <p:ext uri="{BB962C8B-B14F-4D97-AF65-F5344CB8AC3E}">
        <p14:creationId xmlns:p14="http://schemas.microsoft.com/office/powerpoint/2010/main" val="214277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843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¿Por qué un Protocolo Diocesano de Catequesis?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288488" y="1439711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01638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Debido a la presencia entre nosotros de </a:t>
            </a:r>
            <a:r>
              <a:rPr lang="es-ES_tradnl" sz="2400" b="1" dirty="0">
                <a:solidFill>
                  <a:srgbClr val="FECE5D"/>
                </a:solidFill>
              </a:rPr>
              <a:t>COVID-19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Necesidad de </a:t>
            </a:r>
            <a:r>
              <a:rPr lang="es-ES_tradnl" sz="2400" b="1" dirty="0">
                <a:solidFill>
                  <a:srgbClr val="FECE5D"/>
                </a:solidFill>
              </a:rPr>
              <a:t>retomar la Catequesis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Transmitir </a:t>
            </a:r>
            <a:r>
              <a:rPr lang="es-ES_tradnl" sz="2400" b="1" dirty="0">
                <a:solidFill>
                  <a:srgbClr val="FECE5D"/>
                </a:solidFill>
              </a:rPr>
              <a:t>seguridad</a:t>
            </a:r>
            <a:r>
              <a:rPr lang="es-ES_tradnl" sz="2400" b="1" dirty="0">
                <a:solidFill>
                  <a:schemeClr val="bg1"/>
                </a:solidFill>
              </a:rPr>
              <a:t> a los padres, ya que en la Iglesia nos tomamos en serio las medidas higiénico-sanitarias.</a:t>
            </a:r>
          </a:p>
          <a:p>
            <a:pPr marL="401638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Conveniencia de partir de una serie de </a:t>
            </a:r>
            <a:r>
              <a:rPr lang="es-ES_tradnl" sz="2400" b="1" dirty="0">
                <a:solidFill>
                  <a:srgbClr val="FECE5D"/>
                </a:solidFill>
              </a:rPr>
              <a:t>criterios comunes y compartidos </a:t>
            </a:r>
            <a:r>
              <a:rPr lang="es-ES_tradnl" sz="2400" b="1" dirty="0">
                <a:solidFill>
                  <a:schemeClr val="bg1"/>
                </a:solidFill>
              </a:rPr>
              <a:t>(</a:t>
            </a:r>
            <a:r>
              <a:rPr lang="es-ES_tradnl" sz="2400" b="1" i="1" dirty="0">
                <a:solidFill>
                  <a:schemeClr val="bg1"/>
                </a:solidFill>
              </a:rPr>
              <a:t>Guidelines</a:t>
            </a:r>
            <a:r>
              <a:rPr lang="es-ES_tradnl" sz="2400" b="1" dirty="0">
                <a:solidFill>
                  <a:schemeClr val="bg1"/>
                </a:solidFill>
              </a:rPr>
              <a:t>).</a:t>
            </a:r>
          </a:p>
          <a:p>
            <a:pPr marL="401638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Estimular el </a:t>
            </a:r>
            <a:r>
              <a:rPr lang="es-ES_tradnl" sz="2400" b="1" dirty="0">
                <a:solidFill>
                  <a:srgbClr val="FECE5D"/>
                </a:solidFill>
              </a:rPr>
              <a:t>trabajo en común </a:t>
            </a:r>
            <a:r>
              <a:rPr lang="es-ES_tradnl" sz="2400" b="1" dirty="0">
                <a:solidFill>
                  <a:schemeClr val="bg1"/>
                </a:solidFill>
              </a:rPr>
              <a:t>y la </a:t>
            </a:r>
            <a:r>
              <a:rPr lang="es-ES_tradnl" sz="2400" b="1" dirty="0">
                <a:solidFill>
                  <a:srgbClr val="FECE5D"/>
                </a:solidFill>
              </a:rPr>
              <a:t>creatividad</a:t>
            </a:r>
            <a:r>
              <a:rPr lang="es-ES_tradnl" sz="2400" b="1" dirty="0">
                <a:solidFill>
                  <a:schemeClr val="bg1"/>
                </a:solidFill>
              </a:rPr>
              <a:t> en la puesta en marcha de la catequesis en el presente Curso 2020-21.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4000" cy="65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832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¿Qué es un Protocolo Diocesano de Catequesis?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288488" y="1439711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Una </a:t>
            </a:r>
            <a:r>
              <a:rPr lang="es-ES_tradnl" sz="2400" b="1" dirty="0">
                <a:solidFill>
                  <a:srgbClr val="FECE5D"/>
                </a:solidFill>
              </a:rPr>
              <a:t>herramienta</a:t>
            </a:r>
            <a:r>
              <a:rPr lang="es-ES_tradnl" sz="2400" b="1" dirty="0">
                <a:solidFill>
                  <a:schemeClr val="bg1"/>
                </a:solidFill>
              </a:rPr>
              <a:t> al servicio de la catequesis.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Una </a:t>
            </a:r>
            <a:r>
              <a:rPr lang="es-ES_tradnl" sz="2400" b="1" dirty="0">
                <a:solidFill>
                  <a:srgbClr val="FECE5D"/>
                </a:solidFill>
              </a:rPr>
              <a:t>medida de prevención de COVID-19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 conjunto de </a:t>
            </a:r>
            <a:r>
              <a:rPr lang="es-ES_tradnl" sz="2400" b="1" dirty="0">
                <a:solidFill>
                  <a:srgbClr val="FECE5D"/>
                </a:solidFill>
              </a:rPr>
              <a:t>normas</a:t>
            </a:r>
            <a:r>
              <a:rPr lang="es-ES_tradnl" sz="2400" b="1" dirty="0">
                <a:solidFill>
                  <a:schemeClr val="bg1"/>
                </a:solidFill>
              </a:rPr>
              <a:t> y de </a:t>
            </a:r>
            <a:r>
              <a:rPr lang="es-ES_tradnl" sz="2400" b="1" dirty="0">
                <a:solidFill>
                  <a:srgbClr val="FECE5D"/>
                </a:solidFill>
              </a:rPr>
              <a:t>recomendaciones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Una </a:t>
            </a:r>
            <a:r>
              <a:rPr lang="es-ES_tradnl" sz="2400" b="1" dirty="0">
                <a:solidFill>
                  <a:srgbClr val="FECE5D"/>
                </a:solidFill>
              </a:rPr>
              <a:t>guía práctica</a:t>
            </a:r>
            <a:r>
              <a:rPr lang="es-ES_tradnl" sz="2400" b="1" dirty="0">
                <a:solidFill>
                  <a:schemeClr val="bg1"/>
                </a:solidFill>
              </a:rPr>
              <a:t> ante diversas situaciones que se puedan presentar a lo largo del Curso.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CE2131-DE94-0042-995A-AC4808239F55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3D3A075-5AC7-F740-A015-FAFC4C3A6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4000" cy="65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120974" y="363258"/>
            <a:ext cx="883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¿Qué </a:t>
            </a:r>
            <a:r>
              <a:rPr lang="es-ES_tradnl" sz="28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no</a:t>
            </a:r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 es un Protocolo Diocesano de Catequesis?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288488" y="1439711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 conjunto de </a:t>
            </a:r>
            <a:r>
              <a:rPr lang="es-ES_tradnl" sz="2400" b="1" dirty="0">
                <a:solidFill>
                  <a:srgbClr val="FECE5D"/>
                </a:solidFill>
              </a:rPr>
              <a:t>sugerencias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Una </a:t>
            </a:r>
            <a:r>
              <a:rPr lang="es-ES_tradnl" sz="2400" b="1" dirty="0">
                <a:solidFill>
                  <a:srgbClr val="FECE5D"/>
                </a:solidFill>
              </a:rPr>
              <a:t>normativa</a:t>
            </a:r>
            <a:r>
              <a:rPr lang="es-ES_tradnl" sz="2400" b="1" dirty="0">
                <a:solidFill>
                  <a:schemeClr val="bg1"/>
                </a:solidFill>
              </a:rPr>
              <a:t> que no deba tener en cuenta las situaciones particulares.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Una </a:t>
            </a:r>
            <a:r>
              <a:rPr lang="es-ES_tradnl" sz="2400" b="1" dirty="0">
                <a:solidFill>
                  <a:srgbClr val="FECE5D"/>
                </a:solidFill>
              </a:rPr>
              <a:t>fórmula cerrada </a:t>
            </a:r>
            <a:r>
              <a:rPr lang="es-ES_tradnl" sz="2400" b="1" dirty="0">
                <a:solidFill>
                  <a:schemeClr val="bg1"/>
                </a:solidFill>
              </a:rPr>
              <a:t>sobre el modo de dar la catequesis.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Un </a:t>
            </a:r>
            <a:r>
              <a:rPr lang="es-ES_tradnl" sz="2400" b="1" dirty="0">
                <a:solidFill>
                  <a:srgbClr val="FECE5D"/>
                </a:solidFill>
              </a:rPr>
              <a:t>manual de instrucciones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CE2131-DE94-0042-995A-AC4808239F55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E508A36-6349-DE46-B3CD-9D48115C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734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Tres modelos para tres posibles escenarios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288488" y="1439711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571500" indent="-571500">
              <a:spcBef>
                <a:spcPts val="180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s-ES_tradnl" sz="3200" b="1" dirty="0">
                <a:solidFill>
                  <a:schemeClr val="bg1"/>
                </a:solidFill>
              </a:rPr>
              <a:t> </a:t>
            </a:r>
            <a:r>
              <a:rPr lang="es-ES_tradnl" sz="3200" b="1" dirty="0">
                <a:solidFill>
                  <a:srgbClr val="FECE5D"/>
                </a:solidFill>
              </a:rPr>
              <a:t>Modelo presencial</a:t>
            </a:r>
            <a:endParaRPr lang="es-ES_tradnl" sz="3200" b="1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80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s-ES_tradnl" sz="3200" b="1" dirty="0">
                <a:solidFill>
                  <a:schemeClr val="bg1"/>
                </a:solidFill>
              </a:rPr>
              <a:t> </a:t>
            </a:r>
            <a:r>
              <a:rPr lang="es-ES_tradnl" sz="3200" b="1" dirty="0">
                <a:solidFill>
                  <a:srgbClr val="FECE5D"/>
                </a:solidFill>
              </a:rPr>
              <a:t>Modelo semipresencial</a:t>
            </a:r>
            <a:endParaRPr lang="es-ES_tradnl" sz="3200" b="1" dirty="0">
              <a:solidFill>
                <a:schemeClr val="bg1"/>
              </a:solidFill>
            </a:endParaRPr>
          </a:p>
          <a:p>
            <a:pPr marL="571500" indent="-571500">
              <a:spcBef>
                <a:spcPts val="180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es-ES_tradnl" sz="3200" b="1" dirty="0">
                <a:solidFill>
                  <a:schemeClr val="bg1"/>
                </a:solidFill>
              </a:rPr>
              <a:t> </a:t>
            </a:r>
            <a:r>
              <a:rPr lang="es-ES_tradnl" sz="3200" b="1" dirty="0">
                <a:solidFill>
                  <a:srgbClr val="FECE5D"/>
                </a:solidFill>
              </a:rPr>
              <a:t>Modelo online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288488" y="1532475"/>
            <a:ext cx="8499698" cy="4383372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Es el </a:t>
            </a:r>
            <a:r>
              <a:rPr lang="es-ES_tradnl" sz="2400" b="1" dirty="0">
                <a:solidFill>
                  <a:srgbClr val="FECE5D"/>
                </a:solidFill>
              </a:rPr>
              <a:t>modelo tradicional </a:t>
            </a:r>
            <a:r>
              <a:rPr lang="es-ES_tradnl" sz="2400" b="1" dirty="0">
                <a:solidFill>
                  <a:schemeClr val="bg1"/>
                </a:solidFill>
              </a:rPr>
              <a:t>con las medidas higiénico-sanitarias correspondientes.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Será la </a:t>
            </a:r>
            <a:r>
              <a:rPr lang="es-ES_tradnl" sz="2400" b="1" dirty="0">
                <a:solidFill>
                  <a:srgbClr val="FECE5D"/>
                </a:solidFill>
              </a:rPr>
              <a:t>opción prioritaria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Importancia de respetar las </a:t>
            </a:r>
            <a:r>
              <a:rPr lang="es-ES_tradnl" sz="2400" b="1" dirty="0">
                <a:solidFill>
                  <a:srgbClr val="FECE5D"/>
                </a:solidFill>
              </a:rPr>
              <a:t>medidas higiénico-sanitarias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Importancia del </a:t>
            </a:r>
            <a:r>
              <a:rPr lang="es-ES_tradnl" sz="2400" b="1" dirty="0">
                <a:solidFill>
                  <a:srgbClr val="FECE5D"/>
                </a:solidFill>
              </a:rPr>
              <a:t>trabajo en común </a:t>
            </a:r>
            <a:r>
              <a:rPr lang="es-ES_tradnl" sz="2400" b="1" dirty="0">
                <a:solidFill>
                  <a:schemeClr val="bg1"/>
                </a:solidFill>
              </a:rPr>
              <a:t>de toda la comunidad catequética y de la comunidad cristiana en general.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94840"/>
            <a:ext cx="8499698" cy="4256754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01638" indent="-401638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s-ES_tradnl" sz="2400" b="1" dirty="0">
                <a:solidFill>
                  <a:schemeClr val="bg1"/>
                </a:solidFill>
              </a:rPr>
              <a:t> Quedarse en casa si:</a:t>
            </a:r>
          </a:p>
          <a:p>
            <a:pPr marL="858838" lvl="1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s-ES_tradnl" sz="2400" b="1" dirty="0">
                <a:solidFill>
                  <a:srgbClr val="FECE5D"/>
                </a:solidFill>
              </a:rPr>
              <a:t>Fiebre</a:t>
            </a:r>
            <a:r>
              <a:rPr lang="es-ES_tradnl" sz="2400" b="1" dirty="0">
                <a:solidFill>
                  <a:schemeClr val="bg1"/>
                </a:solidFill>
              </a:rPr>
              <a:t> superior a 37,2°C.</a:t>
            </a:r>
          </a:p>
          <a:p>
            <a:pPr marL="858838" lvl="1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s-ES_tradnl" sz="2400" b="1" dirty="0">
                <a:solidFill>
                  <a:srgbClr val="FECE5D"/>
                </a:solidFill>
              </a:rPr>
              <a:t>Síntomas</a:t>
            </a:r>
            <a:r>
              <a:rPr lang="es-ES_tradnl" sz="2400" b="1" dirty="0">
                <a:solidFill>
                  <a:schemeClr val="bg1"/>
                </a:solidFill>
              </a:rPr>
              <a:t> comunes compatibles con </a:t>
            </a:r>
            <a:r>
              <a:rPr lang="es-ES_tradnl" sz="2400" b="1" dirty="0">
                <a:solidFill>
                  <a:srgbClr val="FECE5D"/>
                </a:solidFill>
              </a:rPr>
              <a:t>COVID-19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858838" lvl="1" indent="-401638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s-ES_tradnl" sz="2400" b="1" dirty="0">
                <a:solidFill>
                  <a:schemeClr val="bg1"/>
                </a:solidFill>
              </a:rPr>
              <a:t>Si se encuentra en periodo de </a:t>
            </a:r>
            <a:r>
              <a:rPr lang="es-ES_tradnl" sz="2400" b="1" dirty="0">
                <a:solidFill>
                  <a:srgbClr val="FECE5D"/>
                </a:solidFill>
              </a:rPr>
              <a:t>cuarentena domiciliaria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6369553" y="1016222"/>
            <a:ext cx="258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Preventivamente</a:t>
            </a:r>
          </a:p>
        </p:txBody>
      </p:sp>
    </p:spTree>
    <p:extLst>
      <p:ext uri="{BB962C8B-B14F-4D97-AF65-F5344CB8AC3E}">
        <p14:creationId xmlns:p14="http://schemas.microsoft.com/office/powerpoint/2010/main" val="35637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41831"/>
            <a:ext cx="8499698" cy="4740891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000" b="1" dirty="0">
                <a:solidFill>
                  <a:srgbClr val="FECE5D"/>
                </a:solidFill>
              </a:rPr>
              <a:t>Normas: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Acceso restringido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Evitar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aglomeraciones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Entrada organizada </a:t>
            </a:r>
            <a:r>
              <a:rPr lang="es-ES_tradnl" sz="2000" b="1" dirty="0">
                <a:solidFill>
                  <a:schemeClr val="bg1"/>
                </a:solidFill>
              </a:rPr>
              <a:t>que garantice distancia interpersonal de seguridad.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000" b="1" dirty="0">
                <a:solidFill>
                  <a:schemeClr val="bg1"/>
                </a:solidFill>
              </a:rPr>
              <a:t> Uso obligatorio de la </a:t>
            </a:r>
            <a:r>
              <a:rPr lang="es-ES_tradnl" sz="2000" b="1" dirty="0">
                <a:solidFill>
                  <a:srgbClr val="FECE5D"/>
                </a:solidFill>
              </a:rPr>
              <a:t>mascarilla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Lavarse las manos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000" b="1" dirty="0">
                <a:solidFill>
                  <a:srgbClr val="FECE5D"/>
                </a:solidFill>
              </a:rPr>
              <a:t>Recomendaciones: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endParaRPr lang="es-ES_tradnl" sz="2000" b="1" dirty="0">
              <a:solidFill>
                <a:srgbClr val="FECE5D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Uso de alfombrilla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</a:pP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ECE5D"/>
                </a:solidFill>
              </a:rPr>
              <a:t>Acceso/entrada diferente </a:t>
            </a:r>
            <a:r>
              <a:rPr lang="es-ES_tradnl" sz="2000" b="1" dirty="0">
                <a:solidFill>
                  <a:schemeClr val="bg1"/>
                </a:solidFill>
              </a:rPr>
              <a:t>al de la salida.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4251409" y="1016222"/>
            <a:ext cx="470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Acceso al recinto de catequesis</a:t>
            </a:r>
            <a:endParaRPr lang="es-ES_tradnl" sz="2800" b="1" dirty="0">
              <a:solidFill>
                <a:srgbClr val="FECE5D"/>
              </a:solidFill>
              <a:latin typeface="Folio Md BT Medium" panose="020B06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EDCBB3-4521-5E46-AF22-D4E60064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57329">
            <a:off x="902701" y="-1740722"/>
            <a:ext cx="8969689" cy="1033944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34FC87-FF71-5E4F-B6CF-2EC0EF3A6CEE}"/>
              </a:ext>
            </a:extLst>
          </p:cNvPr>
          <p:cNvSpPr txBox="1"/>
          <p:nvPr/>
        </p:nvSpPr>
        <p:spPr>
          <a:xfrm>
            <a:off x="5435181" y="6410077"/>
            <a:ext cx="3606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rgbClr val="FECE5D"/>
                </a:solidFill>
                <a:latin typeface="Folio Lt BT Light" panose="020B0403020202020204" pitchFamily="34" charset="0"/>
              </a:rPr>
              <a:t>Protocolo Diocesano de Catequesis Curso 2020-21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AEDE34-53BD-1549-80EE-B2AF0456F48E}"/>
              </a:ext>
            </a:extLst>
          </p:cNvPr>
          <p:cNvSpPr/>
          <p:nvPr/>
        </p:nvSpPr>
        <p:spPr>
          <a:xfrm>
            <a:off x="-1" y="296149"/>
            <a:ext cx="9143999" cy="65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F02F74-C40C-424F-8D91-E5E78B16BAD9}"/>
              </a:ext>
            </a:extLst>
          </p:cNvPr>
          <p:cNvSpPr txBox="1"/>
          <p:nvPr/>
        </p:nvSpPr>
        <p:spPr>
          <a:xfrm>
            <a:off x="355813" y="363258"/>
            <a:ext cx="355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9F334E"/>
                </a:solidFill>
                <a:latin typeface="Folio Md BT Medium" panose="020B0603030502020204" pitchFamily="34" charset="0"/>
              </a:rPr>
              <a:t>I. Modelo presencial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04303A-A647-6546-87F9-BE88CAD92A5A}"/>
              </a:ext>
            </a:extLst>
          </p:cNvPr>
          <p:cNvSpPr txBox="1"/>
          <p:nvPr/>
        </p:nvSpPr>
        <p:spPr>
          <a:xfrm>
            <a:off x="322149" y="1694839"/>
            <a:ext cx="8499698" cy="4740891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Habilitar </a:t>
            </a:r>
            <a:r>
              <a:rPr lang="es-ES_tradnl" sz="2400" b="1" dirty="0">
                <a:solidFill>
                  <a:srgbClr val="FECE5D"/>
                </a:solidFill>
              </a:rPr>
              <a:t>espacios lo más abiertos, amplios y ventilados posibles </a:t>
            </a:r>
            <a:r>
              <a:rPr lang="es-ES_tradnl" sz="2400" b="1" dirty="0">
                <a:solidFill>
                  <a:schemeClr val="bg1"/>
                </a:solidFill>
              </a:rPr>
              <a:t>para las sesiones de catequesis.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Indicar el </a:t>
            </a:r>
            <a:r>
              <a:rPr lang="es-ES_tradnl" sz="2400" b="1" dirty="0">
                <a:solidFill>
                  <a:srgbClr val="FECE5D"/>
                </a:solidFill>
              </a:rPr>
              <a:t>aforo máximo permitido de la sala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Garantizar la </a:t>
            </a:r>
            <a:r>
              <a:rPr lang="es-ES_tradnl" sz="2400" b="1" dirty="0">
                <a:solidFill>
                  <a:srgbClr val="FECE5D"/>
                </a:solidFill>
              </a:rPr>
              <a:t>distancia mínima de seguridad interpersonal </a:t>
            </a:r>
            <a:r>
              <a:rPr lang="es-ES_tradnl" sz="2400" b="1" dirty="0">
                <a:solidFill>
                  <a:schemeClr val="bg1"/>
                </a:solidFill>
              </a:rPr>
              <a:t>de 1,5 metros.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>
                <a:solidFill>
                  <a:srgbClr val="FECE5D"/>
                </a:solidFill>
              </a:rPr>
              <a:t>Señalizar</a:t>
            </a:r>
            <a:r>
              <a:rPr lang="es-ES_tradnl" sz="2400" b="1" dirty="0">
                <a:solidFill>
                  <a:schemeClr val="bg1"/>
                </a:solidFill>
              </a:rPr>
              <a:t> de manera clara los </a:t>
            </a:r>
            <a:r>
              <a:rPr lang="es-ES_tradnl" sz="2400" b="1" dirty="0">
                <a:solidFill>
                  <a:srgbClr val="FECE5D"/>
                </a:solidFill>
              </a:rPr>
              <a:t>lugares a ocupar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_tradnl" sz="2400" b="1" dirty="0">
                <a:solidFill>
                  <a:schemeClr val="bg1"/>
                </a:solidFill>
              </a:rPr>
              <a:t>Dotar los espacios de las </a:t>
            </a:r>
            <a:r>
              <a:rPr lang="es-ES_tradnl" sz="2400" b="1" dirty="0">
                <a:solidFill>
                  <a:srgbClr val="FECE5D"/>
                </a:solidFill>
              </a:rPr>
              <a:t>medidas higiénico-sanitarias </a:t>
            </a:r>
            <a:r>
              <a:rPr lang="es-ES_tradnl" sz="2400" b="1" dirty="0">
                <a:solidFill>
                  <a:schemeClr val="bg1"/>
                </a:solidFill>
              </a:rPr>
              <a:t>: hidrogel, alfombrillas sanitarias a la entrada; así como de las </a:t>
            </a:r>
            <a:r>
              <a:rPr lang="es-ES_tradnl" sz="2400" b="1" dirty="0">
                <a:solidFill>
                  <a:srgbClr val="FECE5D"/>
                </a:solidFill>
              </a:rPr>
              <a:t>señalizaciones oportunas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6E2731F-0F34-104E-8DCF-4747E0A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" y="6138353"/>
            <a:ext cx="1550028" cy="7750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D3457-D620-EC40-A51D-B68B24FA4FBF}"/>
              </a:ext>
            </a:extLst>
          </p:cNvPr>
          <p:cNvSpPr txBox="1"/>
          <p:nvPr/>
        </p:nvSpPr>
        <p:spPr>
          <a:xfrm>
            <a:off x="4251409" y="1016222"/>
            <a:ext cx="470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400" b="1" dirty="0">
                <a:solidFill>
                  <a:srgbClr val="FECE5D"/>
                </a:solidFill>
                <a:latin typeface="Folio Md BT Medium" panose="020B0603030502020204" pitchFamily="34" charset="0"/>
              </a:rPr>
              <a:t>Acondicionamiento del espacio</a:t>
            </a:r>
            <a:endParaRPr lang="es-ES_tradnl" sz="2800" b="1" dirty="0">
              <a:solidFill>
                <a:srgbClr val="FECE5D"/>
              </a:solidFill>
              <a:latin typeface="Folio Md BT Medium" panose="020B06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890</Words>
  <Application>Microsoft Macintosh PowerPoint</Application>
  <PresentationFormat>Presentazione su schermo (4:3)</PresentationFormat>
  <Paragraphs>118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Folio Lt BT Light</vt:lpstr>
      <vt:lpstr>Folio Md BT Medium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Joaquín Sierra Cervera</dc:creator>
  <cp:lastModifiedBy>Joaquín Sierra Cervera</cp:lastModifiedBy>
  <cp:revision>40</cp:revision>
  <dcterms:created xsi:type="dcterms:W3CDTF">2020-09-09T19:56:21Z</dcterms:created>
  <dcterms:modified xsi:type="dcterms:W3CDTF">2020-09-23T11:44:33Z</dcterms:modified>
</cp:coreProperties>
</file>