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78"/>
  </p:normalViewPr>
  <p:slideViewPr>
    <p:cSldViewPr snapToGrid="0" snapToObjects="1">
      <p:cViewPr varScale="1">
        <p:scale>
          <a:sx n="111" d="100"/>
          <a:sy n="111" d="100"/>
        </p:scale>
        <p:origin x="5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B0FF1-5405-7543-8E62-165CF4737524}"/>
              </a:ext>
            </a:extLst>
          </p:cNvPr>
          <p:cNvSpPr>
            <a:spLocks noGrp="1"/>
          </p:cNvSpPr>
          <p:nvPr>
            <p:ph type="ctrTitle"/>
          </p:nvPr>
        </p:nvSpPr>
        <p:spPr>
          <a:xfrm>
            <a:off x="1165544" y="785054"/>
            <a:ext cx="7766936" cy="1646302"/>
          </a:xfrm>
        </p:spPr>
        <p:txBody>
          <a:bodyPr/>
          <a:lstStyle/>
          <a:p>
            <a:pPr algn="ctr"/>
            <a:r>
              <a:rPr lang="es-ES" dirty="0"/>
              <a:t>HACIA UN NUEVO MODELO DE CATEQUESIS</a:t>
            </a:r>
          </a:p>
        </p:txBody>
      </p:sp>
      <p:sp>
        <p:nvSpPr>
          <p:cNvPr id="3" name="Subtítulo 2">
            <a:extLst>
              <a:ext uri="{FF2B5EF4-FFF2-40B4-BE49-F238E27FC236}">
                <a16:creationId xmlns:a16="http://schemas.microsoft.com/office/drawing/2014/main" id="{0B91E08B-5212-4843-B452-96B90B80D273}"/>
              </a:ext>
            </a:extLst>
          </p:cNvPr>
          <p:cNvSpPr>
            <a:spLocks noGrp="1"/>
          </p:cNvSpPr>
          <p:nvPr>
            <p:ph type="subTitle" idx="1"/>
          </p:nvPr>
        </p:nvSpPr>
        <p:spPr>
          <a:xfrm>
            <a:off x="2212532" y="2332101"/>
            <a:ext cx="7766936" cy="1096899"/>
          </a:xfrm>
        </p:spPr>
        <p:txBody>
          <a:bodyPr/>
          <a:lstStyle/>
          <a:p>
            <a:endParaRPr lang="es-ES" dirty="0">
              <a:solidFill>
                <a:schemeClr val="tx1"/>
              </a:solidFill>
            </a:endParaRPr>
          </a:p>
          <a:p>
            <a:r>
              <a:rPr lang="es-ES" dirty="0">
                <a:solidFill>
                  <a:schemeClr val="tx1"/>
                </a:solidFill>
              </a:rPr>
              <a:t>DR. Francisco Julián ROMERO GALVÁN</a:t>
            </a:r>
          </a:p>
        </p:txBody>
      </p:sp>
      <p:sp>
        <p:nvSpPr>
          <p:cNvPr id="4" name="CuadroTexto 3">
            <a:extLst>
              <a:ext uri="{FF2B5EF4-FFF2-40B4-BE49-F238E27FC236}">
                <a16:creationId xmlns:a16="http://schemas.microsoft.com/office/drawing/2014/main" id="{ECA7D3EF-9E0F-944A-965C-E444A49C1831}"/>
              </a:ext>
            </a:extLst>
          </p:cNvPr>
          <p:cNvSpPr txBox="1"/>
          <p:nvPr/>
        </p:nvSpPr>
        <p:spPr>
          <a:xfrm>
            <a:off x="1795749" y="5629619"/>
            <a:ext cx="6147412" cy="954107"/>
          </a:xfrm>
          <a:prstGeom prst="rect">
            <a:avLst/>
          </a:prstGeom>
          <a:noFill/>
        </p:spPr>
        <p:txBody>
          <a:bodyPr wrap="square" rtlCol="0">
            <a:spAutoFit/>
          </a:bodyPr>
          <a:lstStyle/>
          <a:p>
            <a:pPr algn="ctr"/>
            <a:r>
              <a:rPr lang="es-ES" sz="2800" dirty="0"/>
              <a:t>Catequistas de la Diócesis de Huelva</a:t>
            </a:r>
          </a:p>
          <a:p>
            <a:pPr algn="ctr"/>
            <a:r>
              <a:rPr lang="es-ES" sz="2800" dirty="0"/>
              <a:t>16 de enero de 2021</a:t>
            </a:r>
          </a:p>
        </p:txBody>
      </p:sp>
    </p:spTree>
    <p:extLst>
      <p:ext uri="{BB962C8B-B14F-4D97-AF65-F5344CB8AC3E}">
        <p14:creationId xmlns:p14="http://schemas.microsoft.com/office/powerpoint/2010/main" val="99724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DE9EB-B744-D744-99FA-83F4391AB9ED}"/>
              </a:ext>
            </a:extLst>
          </p:cNvPr>
          <p:cNvSpPr>
            <a:spLocks noGrp="1"/>
          </p:cNvSpPr>
          <p:nvPr>
            <p:ph type="title"/>
          </p:nvPr>
        </p:nvSpPr>
        <p:spPr>
          <a:xfrm>
            <a:off x="677334" y="0"/>
            <a:ext cx="8596668" cy="6857999"/>
          </a:xfrm>
        </p:spPr>
        <p:txBody>
          <a:bodyPr>
            <a:normAutofit fontScale="90000"/>
          </a:bodyPr>
          <a:lstStyle/>
          <a:p>
            <a:r>
              <a:rPr lang="es-ES" sz="3100" b="1" dirty="0"/>
              <a:t>Aspectos prácticos</a:t>
            </a:r>
            <a:r>
              <a:rPr lang="es-ES" sz="3100" dirty="0"/>
              <a:t>:</a:t>
            </a:r>
            <a:br>
              <a:rPr lang="es-ES" sz="3100" dirty="0"/>
            </a:br>
            <a:r>
              <a:rPr lang="es-ES" sz="3100" dirty="0"/>
              <a:t> </a:t>
            </a:r>
            <a:br>
              <a:rPr lang="es-ES" sz="3100" dirty="0"/>
            </a:br>
            <a:r>
              <a:rPr lang="es-ES" sz="3100" dirty="0"/>
              <a:t>- </a:t>
            </a:r>
            <a:r>
              <a:rPr lang="es-ES" sz="2700" dirty="0"/>
              <a:t>Tomar conciencia los catequistas y padrinos de cual es su papel en la catequesis.</a:t>
            </a:r>
            <a:br>
              <a:rPr lang="es-ES" sz="2700" dirty="0"/>
            </a:br>
            <a:br>
              <a:rPr lang="es-ES" sz="2700" dirty="0"/>
            </a:br>
            <a:r>
              <a:rPr lang="es-ES" sz="2700" dirty="0"/>
              <a:t>- Quedar con los catequizandos para hablar con ellos personalmente con frecuencia.</a:t>
            </a:r>
            <a:br>
              <a:rPr lang="es-ES" sz="2700" dirty="0"/>
            </a:br>
            <a:br>
              <a:rPr lang="es-ES" sz="2700" dirty="0"/>
            </a:br>
            <a:r>
              <a:rPr lang="es-ES" sz="2700" dirty="0"/>
              <a:t>- Acompañamiento de grupo como aprendizaje de la vida comunitaria. </a:t>
            </a:r>
            <a:br>
              <a:rPr lang="es-ES" sz="2700" dirty="0"/>
            </a:br>
            <a:br>
              <a:rPr lang="es-ES" sz="2700" dirty="0"/>
            </a:br>
            <a:r>
              <a:rPr lang="es-ES" sz="2700" dirty="0"/>
              <a:t>- Ayuda mutua en el avance de la fe. Todos los sentimos responsables de los demás.</a:t>
            </a:r>
            <a:br>
              <a:rPr lang="es-ES" sz="2700" dirty="0"/>
            </a:br>
            <a:br>
              <a:rPr lang="es-ES" sz="2700" dirty="0"/>
            </a:br>
            <a:r>
              <a:rPr lang="es-ES" sz="2700" dirty="0"/>
              <a:t>- La catequesis es mucho mas que una hora de encuentro a la semana. Es dedicación. Es asumir que soy responsable del avance cristiano de un grupo de personas</a:t>
            </a:r>
            <a:r>
              <a:rPr lang="es-ES" sz="3100" dirty="0"/>
              <a:t>.</a:t>
            </a:r>
            <a:br>
              <a:rPr lang="es-ES" dirty="0"/>
            </a:br>
            <a:endParaRPr lang="es-ES" dirty="0"/>
          </a:p>
        </p:txBody>
      </p:sp>
    </p:spTree>
    <p:extLst>
      <p:ext uri="{BB962C8B-B14F-4D97-AF65-F5344CB8AC3E}">
        <p14:creationId xmlns:p14="http://schemas.microsoft.com/office/powerpoint/2010/main" val="396480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RSO DIOCESANO DE ACOMPAÑAMIENTO PERSONAL | Delegación de Catequesis">
            <a:extLst>
              <a:ext uri="{FF2B5EF4-FFF2-40B4-BE49-F238E27FC236}">
                <a16:creationId xmlns:a16="http://schemas.microsoft.com/office/drawing/2014/main" id="{A66FBB39-3936-8A45-8ADE-3277A4590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54" y="98127"/>
            <a:ext cx="8124356" cy="506418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5EE374A-DBA6-D245-8D83-EFD35F0A8151}"/>
              </a:ext>
            </a:extLst>
          </p:cNvPr>
          <p:cNvSpPr txBox="1"/>
          <p:nvPr/>
        </p:nvSpPr>
        <p:spPr>
          <a:xfrm>
            <a:off x="544011" y="5474825"/>
            <a:ext cx="11262166" cy="830997"/>
          </a:xfrm>
          <a:prstGeom prst="rect">
            <a:avLst/>
          </a:prstGeom>
          <a:noFill/>
        </p:spPr>
        <p:txBody>
          <a:bodyPr wrap="square" rtlCol="0">
            <a:spAutoFit/>
          </a:bodyPr>
          <a:lstStyle/>
          <a:p>
            <a:r>
              <a:rPr lang="es-ES" sz="2400" b="1" dirty="0"/>
              <a:t>ACOMPAÑAR es la tarea de la Iglesia. Su maternidad espiritual se realiza de este modo, acompañando personal y grupalmente.</a:t>
            </a:r>
          </a:p>
        </p:txBody>
      </p:sp>
    </p:spTree>
    <p:extLst>
      <p:ext uri="{BB962C8B-B14F-4D97-AF65-F5344CB8AC3E}">
        <p14:creationId xmlns:p14="http://schemas.microsoft.com/office/powerpoint/2010/main" val="109910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8681C-6FA3-0C4C-B05A-6939BE373D75}"/>
              </a:ext>
            </a:extLst>
          </p:cNvPr>
          <p:cNvSpPr>
            <a:spLocks noGrp="1"/>
          </p:cNvSpPr>
          <p:nvPr>
            <p:ph type="title"/>
          </p:nvPr>
        </p:nvSpPr>
        <p:spPr>
          <a:xfrm>
            <a:off x="254643" y="609600"/>
            <a:ext cx="9676435" cy="1320800"/>
          </a:xfrm>
        </p:spPr>
        <p:txBody>
          <a:bodyPr>
            <a:normAutofit fontScale="90000"/>
          </a:bodyPr>
          <a:lstStyle/>
          <a:p>
            <a:r>
              <a:rPr lang="es-ES" b="1" dirty="0"/>
              <a:t>EL PAPEL DE LA COMUNIDAD CRISTIANA</a:t>
            </a:r>
            <a:r>
              <a:rPr lang="es-ES" dirty="0"/>
              <a:t>. </a:t>
            </a:r>
            <a:r>
              <a:rPr lang="es-ES" b="1" dirty="0"/>
              <a:t>Una catequesis para introducir a los catequizandos en la vida cristiana.</a:t>
            </a:r>
            <a:br>
              <a:rPr lang="es-ES" dirty="0"/>
            </a:br>
            <a:endParaRPr lang="es-ES" dirty="0"/>
          </a:p>
        </p:txBody>
      </p:sp>
      <p:sp>
        <p:nvSpPr>
          <p:cNvPr id="3" name="Marcador de contenido 2">
            <a:extLst>
              <a:ext uri="{FF2B5EF4-FFF2-40B4-BE49-F238E27FC236}">
                <a16:creationId xmlns:a16="http://schemas.microsoft.com/office/drawing/2014/main" id="{30499B0A-C8C0-194D-A58C-9B9BC98175B1}"/>
              </a:ext>
            </a:extLst>
          </p:cNvPr>
          <p:cNvSpPr>
            <a:spLocks noGrp="1"/>
          </p:cNvSpPr>
          <p:nvPr>
            <p:ph idx="1"/>
          </p:nvPr>
        </p:nvSpPr>
        <p:spPr>
          <a:xfrm>
            <a:off x="677333" y="2303362"/>
            <a:ext cx="9473663" cy="3738000"/>
          </a:xfrm>
        </p:spPr>
        <p:txBody>
          <a:bodyPr>
            <a:normAutofit fontScale="92500" lnSpcReduction="20000"/>
          </a:bodyPr>
          <a:lstStyle/>
          <a:p>
            <a:r>
              <a:rPr lang="es-ES" dirty="0"/>
              <a:t>La comunidad cristiana es </a:t>
            </a:r>
            <a:r>
              <a:rPr lang="es-ES" b="1" dirty="0"/>
              <a:t>la primera responsable</a:t>
            </a:r>
            <a:r>
              <a:rPr lang="es-ES" dirty="0"/>
              <a:t> de la iniciación cristiana y, por tanto, de la catequesis.</a:t>
            </a:r>
          </a:p>
          <a:p>
            <a:r>
              <a:rPr lang="es-ES" dirty="0"/>
              <a:t>Responsabilidad específica del </a:t>
            </a:r>
          </a:p>
          <a:p>
            <a:pPr lvl="1"/>
            <a:r>
              <a:rPr lang="es-ES" dirty="0"/>
              <a:t>OBISPO</a:t>
            </a:r>
          </a:p>
          <a:p>
            <a:pPr lvl="1"/>
            <a:r>
              <a:rPr lang="es-ES" dirty="0"/>
              <a:t>SACERDOTE</a:t>
            </a:r>
          </a:p>
          <a:p>
            <a:pPr lvl="1"/>
            <a:r>
              <a:rPr lang="es-ES" dirty="0"/>
              <a:t>RELIGIOSOS/CONSAGRADOS</a:t>
            </a:r>
          </a:p>
          <a:p>
            <a:pPr lvl="1"/>
            <a:r>
              <a:rPr lang="es-ES" dirty="0"/>
              <a:t>LAICOS</a:t>
            </a:r>
          </a:p>
          <a:p>
            <a:pPr marL="457200" lvl="1" indent="0">
              <a:buNone/>
            </a:pPr>
            <a:endParaRPr lang="es-ES" dirty="0"/>
          </a:p>
          <a:p>
            <a:pPr marL="457200" lvl="1" indent="0">
              <a:buNone/>
            </a:pPr>
            <a:r>
              <a:rPr lang="es-ES" sz="1900" dirty="0"/>
              <a:t>Como una madre engendra, gesta y da a luz a los nuevos hijos, de la misma manera </a:t>
            </a:r>
            <a:r>
              <a:rPr lang="es-ES" sz="1900" b="1" dirty="0"/>
              <a:t>la comunidad cristiana tiene que ejercer esa maternidad espiritual</a:t>
            </a:r>
            <a:r>
              <a:rPr lang="es-ES" sz="1900" dirty="0"/>
              <a:t> pariendo nuevos hijos para la vida cristiana. </a:t>
            </a:r>
          </a:p>
          <a:p>
            <a:pPr marL="457200" lvl="1" indent="0">
              <a:buNone/>
            </a:pPr>
            <a:r>
              <a:rPr lang="es-ES" dirty="0"/>
              <a:t> </a:t>
            </a:r>
          </a:p>
        </p:txBody>
      </p:sp>
    </p:spTree>
    <p:extLst>
      <p:ext uri="{BB962C8B-B14F-4D97-AF65-F5344CB8AC3E}">
        <p14:creationId xmlns:p14="http://schemas.microsoft.com/office/powerpoint/2010/main" val="76388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CAF0B-E4BD-5040-933E-82FD9A6EE21D}"/>
              </a:ext>
            </a:extLst>
          </p:cNvPr>
          <p:cNvSpPr>
            <a:spLocks noGrp="1"/>
          </p:cNvSpPr>
          <p:nvPr>
            <p:ph type="title"/>
          </p:nvPr>
        </p:nvSpPr>
        <p:spPr>
          <a:xfrm>
            <a:off x="677334" y="138896"/>
            <a:ext cx="8596668" cy="7014257"/>
          </a:xfrm>
        </p:spPr>
        <p:txBody>
          <a:bodyPr>
            <a:noAutofit/>
          </a:bodyPr>
          <a:lstStyle/>
          <a:p>
            <a:r>
              <a:rPr lang="es-ES" sz="2400" b="1" dirty="0"/>
              <a:t>¿Cómo puede la comunidad vivir su responsabilidad maternal espiritual? </a:t>
            </a:r>
            <a:r>
              <a:rPr lang="es-ES" sz="2000" dirty="0"/>
              <a:t>Pues realizando lo siguiente:</a:t>
            </a:r>
            <a:br>
              <a:rPr lang="es-ES" sz="2000" dirty="0"/>
            </a:br>
            <a:r>
              <a:rPr lang="es-ES" sz="2000" dirty="0"/>
              <a:t> </a:t>
            </a:r>
            <a:br>
              <a:rPr lang="es-ES" sz="2000" dirty="0"/>
            </a:br>
            <a:r>
              <a:rPr lang="es-ES" sz="1800" dirty="0"/>
              <a:t>1.- Siendo testigo de cómo vivir en cristiano.</a:t>
            </a:r>
            <a:br>
              <a:rPr lang="es-ES" sz="1800" dirty="0"/>
            </a:br>
            <a:r>
              <a:rPr lang="es-ES" sz="1800" dirty="0"/>
              <a:t>	</a:t>
            </a:r>
            <a:br>
              <a:rPr lang="es-ES" sz="1800" dirty="0"/>
            </a:br>
            <a:r>
              <a:rPr lang="es-ES" sz="1800" dirty="0"/>
              <a:t>2.- Orando por la catequesis y por sus frutos. Orando por los catequistas y todos los agentes de la catequesis.</a:t>
            </a:r>
            <a:br>
              <a:rPr lang="es-ES" sz="1800" dirty="0"/>
            </a:br>
            <a:r>
              <a:rPr lang="es-ES" sz="1800" dirty="0"/>
              <a:t>	</a:t>
            </a:r>
            <a:br>
              <a:rPr lang="es-ES" sz="1800" dirty="0"/>
            </a:br>
            <a:r>
              <a:rPr lang="es-ES" sz="1800" dirty="0"/>
              <a:t>3.- Acogiendo en sus celebraciones a los nuevos miembros y dejando participar a los mismos, acomodándose a la edad y las circunstancias.</a:t>
            </a:r>
            <a:br>
              <a:rPr lang="es-ES" sz="1800" dirty="0"/>
            </a:br>
            <a:r>
              <a:rPr lang="es-ES" sz="1800" dirty="0"/>
              <a:t>	</a:t>
            </a:r>
            <a:br>
              <a:rPr lang="es-ES" sz="1800" dirty="0"/>
            </a:br>
            <a:r>
              <a:rPr lang="es-ES" sz="1800" dirty="0"/>
              <a:t>4.- Participando en las celebraciones de la catequesis.</a:t>
            </a:r>
            <a:br>
              <a:rPr lang="es-ES" sz="1800" dirty="0"/>
            </a:br>
            <a:r>
              <a:rPr lang="es-ES" sz="1800" dirty="0"/>
              <a:t>	</a:t>
            </a:r>
            <a:br>
              <a:rPr lang="es-ES" sz="1800" dirty="0"/>
            </a:br>
            <a:r>
              <a:rPr lang="es-ES" sz="1800" dirty="0"/>
              <a:t>5.- Valorando la catequesis y la misión que los catequistas tienen encomendados en nombre de la comunidad.</a:t>
            </a:r>
            <a:br>
              <a:rPr lang="es-ES" sz="1800" dirty="0"/>
            </a:br>
            <a:r>
              <a:rPr lang="es-ES" sz="1800" dirty="0"/>
              <a:t>	</a:t>
            </a:r>
            <a:br>
              <a:rPr lang="es-ES" sz="1800" dirty="0"/>
            </a:br>
            <a:r>
              <a:rPr lang="es-ES" sz="1800" dirty="0"/>
              <a:t>6.- Dejar que los catequizandos participen en sus actividades y enseñándoles el verdadero corazón de lo que hace y vive una comunidad eclesial que tiene a Cristo en el centro de lo que es.</a:t>
            </a:r>
            <a:br>
              <a:rPr lang="es-ES" sz="1800" dirty="0"/>
            </a:br>
            <a:r>
              <a:rPr lang="es-ES" sz="1800" dirty="0"/>
              <a:t>	</a:t>
            </a:r>
            <a:br>
              <a:rPr lang="es-ES" sz="1800" dirty="0"/>
            </a:br>
            <a:r>
              <a:rPr lang="es-ES" sz="1800" dirty="0"/>
              <a:t>7.- Los catequizandos irán adquiriendo familiaridad con aquellos con los que van a compartir la misma fe y la van a celebrar. </a:t>
            </a:r>
            <a:endParaRPr lang="es-ES" sz="2000" dirty="0"/>
          </a:p>
        </p:txBody>
      </p:sp>
    </p:spTree>
    <p:extLst>
      <p:ext uri="{BB962C8B-B14F-4D97-AF65-F5344CB8AC3E}">
        <p14:creationId xmlns:p14="http://schemas.microsoft.com/office/powerpoint/2010/main" val="37455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pa Francisco: Una comunidad cristiana está en paz, testifica a Cristo y  asiste a los pobres">
            <a:extLst>
              <a:ext uri="{FF2B5EF4-FFF2-40B4-BE49-F238E27FC236}">
                <a16:creationId xmlns:a16="http://schemas.microsoft.com/office/drawing/2014/main" id="{048CACF3-ADBF-2D49-A622-967BA3208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72" y="1387997"/>
            <a:ext cx="4261412" cy="21307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a comunidad en Cristo Jesús - Comunidad Cristiana">
            <a:extLst>
              <a:ext uri="{FF2B5EF4-FFF2-40B4-BE49-F238E27FC236}">
                <a16:creationId xmlns:a16="http://schemas.microsoft.com/office/drawing/2014/main" id="{9804961B-2EDA-C943-B33F-460D571ED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418" y="0"/>
            <a:ext cx="4342113" cy="2684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 Papa: una de las tres características de una comunidad cristiana es  &quot;evitar la miseria de sus miembros&quot; | InfoVaticana">
            <a:extLst>
              <a:ext uri="{FF2B5EF4-FFF2-40B4-BE49-F238E27FC236}">
                <a16:creationId xmlns:a16="http://schemas.microsoft.com/office/drawing/2014/main" id="{0E89AFEE-8813-9D48-AFD1-CC4E2F3C0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00" y="3903602"/>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mación -">
            <a:extLst>
              <a:ext uri="{FF2B5EF4-FFF2-40B4-BE49-F238E27FC236}">
                <a16:creationId xmlns:a16="http://schemas.microsoft.com/office/drawing/2014/main" id="{284DEA6D-F0BA-DC44-A977-15A92B9A3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584" y="893081"/>
            <a:ext cx="38100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glesia comunidad de hermanos y desclericalizada - Periodista Digital">
            <a:extLst>
              <a:ext uri="{FF2B5EF4-FFF2-40B4-BE49-F238E27FC236}">
                <a16:creationId xmlns:a16="http://schemas.microsoft.com/office/drawing/2014/main" id="{6AAAA224-64E0-4B4D-ACCC-260F1BE131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1418" y="3356216"/>
            <a:ext cx="4365582" cy="218279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7FE15F6-2D8B-264D-971A-8D4D8272D946}"/>
              </a:ext>
            </a:extLst>
          </p:cNvPr>
          <p:cNvSpPr txBox="1"/>
          <p:nvPr/>
        </p:nvSpPr>
        <p:spPr>
          <a:xfrm>
            <a:off x="601884" y="185195"/>
            <a:ext cx="6979534" cy="707886"/>
          </a:xfrm>
          <a:prstGeom prst="rect">
            <a:avLst/>
          </a:prstGeom>
          <a:noFill/>
        </p:spPr>
        <p:txBody>
          <a:bodyPr wrap="square" rtlCol="0">
            <a:spAutoFit/>
          </a:bodyPr>
          <a:lstStyle/>
          <a:p>
            <a:r>
              <a:rPr lang="es-ES" sz="4000" b="1" dirty="0"/>
              <a:t>COMUNIDAD CRISTIANA</a:t>
            </a:r>
          </a:p>
        </p:txBody>
      </p:sp>
      <p:pic>
        <p:nvPicPr>
          <p:cNvPr id="1036" name="Picture 12" descr="El Carmen - Bautismo de Adultos">
            <a:extLst>
              <a:ext uri="{FF2B5EF4-FFF2-40B4-BE49-F238E27FC236}">
                <a16:creationId xmlns:a16="http://schemas.microsoft.com/office/drawing/2014/main" id="{077C6684-9DD6-0C44-B8D1-E967B29D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900" y="4042876"/>
            <a:ext cx="4005571" cy="268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13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671D1-E7AB-534B-994F-88F839085828}"/>
              </a:ext>
            </a:extLst>
          </p:cNvPr>
          <p:cNvSpPr>
            <a:spLocks noGrp="1"/>
          </p:cNvSpPr>
          <p:nvPr>
            <p:ph type="title"/>
          </p:nvPr>
        </p:nvSpPr>
        <p:spPr>
          <a:xfrm>
            <a:off x="173620" y="609600"/>
            <a:ext cx="9444942" cy="1320800"/>
          </a:xfrm>
        </p:spPr>
        <p:txBody>
          <a:bodyPr/>
          <a:lstStyle/>
          <a:p>
            <a:r>
              <a:rPr lang="es-ES" b="1" dirty="0"/>
              <a:t>¿Cómo preparar e impartir una catequesis?</a:t>
            </a:r>
          </a:p>
        </p:txBody>
      </p:sp>
      <p:sp>
        <p:nvSpPr>
          <p:cNvPr id="3" name="Marcador de contenido 2">
            <a:extLst>
              <a:ext uri="{FF2B5EF4-FFF2-40B4-BE49-F238E27FC236}">
                <a16:creationId xmlns:a16="http://schemas.microsoft.com/office/drawing/2014/main" id="{17E4B4D1-2DE4-0648-AADA-078CF7174BEB}"/>
              </a:ext>
            </a:extLst>
          </p:cNvPr>
          <p:cNvSpPr>
            <a:spLocks noGrp="1"/>
          </p:cNvSpPr>
          <p:nvPr>
            <p:ph idx="1"/>
          </p:nvPr>
        </p:nvSpPr>
        <p:spPr>
          <a:xfrm>
            <a:off x="677334" y="1585732"/>
            <a:ext cx="9253744" cy="5272267"/>
          </a:xfrm>
        </p:spPr>
        <p:txBody>
          <a:bodyPr>
            <a:normAutofit lnSpcReduction="10000"/>
          </a:bodyPr>
          <a:lstStyle/>
          <a:p>
            <a:pPr algn="just"/>
            <a:r>
              <a:rPr lang="es-ES" dirty="0"/>
              <a:t>Tenemos que ser conscientes de que </a:t>
            </a:r>
            <a:r>
              <a:rPr lang="es-ES" b="1" dirty="0"/>
              <a:t>la catequesis es un proceso con una meta. El proceso nos exige que cada catequesis sea un paso mas que haga avanzar al catequizando en la comunión con Cristo y en el aprendizaje de ser su discípulo.</a:t>
            </a:r>
            <a:r>
              <a:rPr lang="es-ES" dirty="0"/>
              <a:t> Esta es la meta de la catequesis. Estructurar bien ese camino desde lo que va indicando el Catecismo, es la misión de la comunidad parroquial. Esta realidad es la que se le encomienda al catequista.</a:t>
            </a:r>
          </a:p>
          <a:p>
            <a:r>
              <a:rPr lang="es-ES" sz="3500" b="1" u="sng" dirty="0"/>
              <a:t>Pasos</a:t>
            </a:r>
            <a:r>
              <a:rPr lang="es-ES" dirty="0"/>
              <a:t> a dar a la hora de realizar una catequesis:</a:t>
            </a:r>
          </a:p>
          <a:p>
            <a:pPr algn="just"/>
            <a:r>
              <a:rPr lang="es-ES" dirty="0"/>
              <a:t>1.- El catequista </a:t>
            </a:r>
            <a:r>
              <a:rPr lang="es-ES" b="1" dirty="0"/>
              <a:t>invoca al Espíritu Santo</a:t>
            </a:r>
            <a:r>
              <a:rPr lang="es-ES" dirty="0"/>
              <a:t> y se pone a su servicio para que la catequesis sea según su voluntad. Pide luz para prepararla y para desarrollarla.</a:t>
            </a:r>
          </a:p>
          <a:p>
            <a:pPr marL="0" indent="0">
              <a:buNone/>
            </a:pPr>
            <a:r>
              <a:rPr lang="es-ES" dirty="0"/>
              <a:t> </a:t>
            </a:r>
          </a:p>
          <a:p>
            <a:pPr algn="just"/>
            <a:r>
              <a:rPr lang="es-ES" dirty="0"/>
              <a:t>	2.- Buscamos </a:t>
            </a:r>
            <a:r>
              <a:rPr lang="es-ES" b="1" dirty="0"/>
              <a:t>las metas que nos proponemos</a:t>
            </a:r>
            <a:r>
              <a:rPr lang="es-ES" dirty="0"/>
              <a:t> en esa catequesis teniendo en cuenta el camino que venimos haciendo y la meta a la que finalmente queremos llegar. Esas metas han de ser claras, realistas y posibles de realizar. Deben responder a las necesidades del proceso y del catequizando. Es de suma importancia saber hacia donde caminamos. Es conveniente que sean metas, no solo en referencia a lo doctrinal, al conocimiento, sino también a la celebración, a la vida, a la oración, al apostolado y a la vida comunitaria. </a:t>
            </a:r>
          </a:p>
          <a:p>
            <a:endParaRPr lang="es-ES" dirty="0"/>
          </a:p>
        </p:txBody>
      </p:sp>
    </p:spTree>
    <p:extLst>
      <p:ext uri="{BB962C8B-B14F-4D97-AF65-F5344CB8AC3E}">
        <p14:creationId xmlns:p14="http://schemas.microsoft.com/office/powerpoint/2010/main" val="272908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82AA29-69B9-B749-A51C-25D68573D814}"/>
              </a:ext>
            </a:extLst>
          </p:cNvPr>
          <p:cNvSpPr>
            <a:spLocks noGrp="1"/>
          </p:cNvSpPr>
          <p:nvPr>
            <p:ph idx="1"/>
          </p:nvPr>
        </p:nvSpPr>
        <p:spPr>
          <a:xfrm>
            <a:off x="289367" y="150471"/>
            <a:ext cx="9479665" cy="6817488"/>
          </a:xfrm>
        </p:spPr>
        <p:txBody>
          <a:bodyPr>
            <a:normAutofit fontScale="47500" lnSpcReduction="20000"/>
          </a:bodyPr>
          <a:lstStyle/>
          <a:p>
            <a:r>
              <a:rPr lang="es-ES" sz="3200" dirty="0"/>
              <a:t> </a:t>
            </a:r>
            <a:r>
              <a:rPr lang="es-ES" sz="3800" dirty="0"/>
              <a:t>La </a:t>
            </a:r>
            <a:r>
              <a:rPr lang="es-ES" sz="3800" b="1" dirty="0"/>
              <a:t>catequesis ha de tener tres momentos bien definidos</a:t>
            </a:r>
            <a:r>
              <a:rPr lang="es-ES" sz="3800" dirty="0"/>
              <a:t>:</a:t>
            </a:r>
            <a:endParaRPr lang="es-ES" sz="3200" dirty="0"/>
          </a:p>
          <a:p>
            <a:pPr marL="0" indent="0">
              <a:buNone/>
            </a:pPr>
            <a:r>
              <a:rPr lang="es-ES" dirty="0"/>
              <a:t> </a:t>
            </a:r>
          </a:p>
          <a:p>
            <a:pPr lvl="0" algn="just"/>
            <a:r>
              <a:rPr lang="es-ES" sz="3200" dirty="0"/>
              <a:t>Partimos de una (o varias) </a:t>
            </a:r>
            <a:r>
              <a:rPr lang="es-ES" sz="3200" b="1" dirty="0"/>
              <a:t>experiencia humana o cristiana</a:t>
            </a:r>
            <a:r>
              <a:rPr lang="es-ES" sz="3200" dirty="0"/>
              <a:t>, dependiendo del tema que vayamos a desarrollar. ¿Cómo vivimos nosotros esta cuestión? ¿Cómo lo viven los cristianos? ¿cómo piensan sobre ello los que nos rodean? Estas u otras cuestiones. Al mismo tiempo, intentamos    </a:t>
            </a:r>
            <a:r>
              <a:rPr lang="es-ES" sz="3200" b="1" dirty="0"/>
              <a:t>suscitar, al mismo tiempo, en ellos inquietudes y preguntas sobre el tema</a:t>
            </a:r>
            <a:r>
              <a:rPr lang="es-ES" sz="3200" dirty="0"/>
              <a:t>. No hay que resolverlas en este momento. Solo plantearlas. Se deberán resolver a lo largo de la catequesis.</a:t>
            </a:r>
          </a:p>
          <a:p>
            <a:pPr marL="0" indent="0">
              <a:buNone/>
            </a:pPr>
            <a:r>
              <a:rPr lang="es-ES" sz="3200" dirty="0"/>
              <a:t> </a:t>
            </a:r>
          </a:p>
          <a:p>
            <a:pPr lvl="0" algn="just"/>
            <a:r>
              <a:rPr lang="es-ES" sz="3200" dirty="0"/>
              <a:t>El </a:t>
            </a:r>
            <a:r>
              <a:rPr lang="es-ES" sz="3200" b="1" dirty="0"/>
              <a:t>segundo momento es el anuncio de la Palabra de Dios. La transmisión de la fe</a:t>
            </a:r>
            <a:r>
              <a:rPr lang="es-ES" sz="3200" dirty="0"/>
              <a:t>. Esta ha de ser acogida por el catequizando desde su libertad. Hacerla suya para desarrollarla en su interior y vivirla. Aplicarla a su vida e ir creciendo en el seguimiento de Cristo. Es este un momento decisivo. No es el momento para decir nuestras opiniones o hablar de nuestras cosas o de lo que nos parece. Mas bien es el momento de acoger lo que Dios dice por medio de la Sagrada Escritura y de la tradición eclesial que nos identifica. Eso hay que rumiarlo para que cale en el corazón y sea acogido con paz y agrado. Es el momento más “fuerte de la catequesis”.</a:t>
            </a:r>
          </a:p>
          <a:p>
            <a:pPr algn="just"/>
            <a:r>
              <a:rPr lang="es-ES" sz="3200" dirty="0"/>
              <a:t>Se ha de </a:t>
            </a:r>
            <a:r>
              <a:rPr lang="es-ES" sz="3200" b="1" dirty="0"/>
              <a:t>elaborar un guion</a:t>
            </a:r>
            <a:r>
              <a:rPr lang="es-ES" sz="3200" dirty="0"/>
              <a:t> de lo que se va a decir y cómo se va a decir para que los catequizandos la escuchen y la acojan. Puede ser algo narrativo, una lectura, una explicación, una visión de una imagen y su comentario…</a:t>
            </a:r>
          </a:p>
          <a:p>
            <a:pPr marL="0" indent="0">
              <a:buNone/>
            </a:pPr>
            <a:r>
              <a:rPr lang="es-ES" sz="3200" dirty="0"/>
              <a:t> </a:t>
            </a:r>
          </a:p>
          <a:p>
            <a:pPr lvl="0" algn="just"/>
            <a:r>
              <a:rPr lang="es-ES" sz="3200" dirty="0"/>
              <a:t>El momento </a:t>
            </a:r>
            <a:r>
              <a:rPr lang="es-ES" sz="3200" b="1" dirty="0"/>
              <a:t>tercero es la expresión de fe</a:t>
            </a:r>
            <a:r>
              <a:rPr lang="es-ES" sz="3200" dirty="0"/>
              <a:t>. Los catequizandos, ayudados por el catequista, han de haber resuelto las preguntas y las dudas con las que se inició el tema y, al mismo tiempo, debe iluminar la experiencia humana o cristiana de la que se partió. Junto a ello es el momento de proyectar vitalmente el contenido de lo que se ha anunciado, de orar, de realizar algún compromiso o propósito, de celebrar la fe, de … Expresar personal y comunitariamente aquello descubierto, acogido e integrado en el corazón de lo que ha sido el tema. </a:t>
            </a:r>
          </a:p>
          <a:p>
            <a:pPr marL="0" indent="0">
              <a:buNone/>
            </a:pPr>
            <a:r>
              <a:rPr lang="es-ES" sz="3200" dirty="0"/>
              <a:t> </a:t>
            </a:r>
          </a:p>
          <a:p>
            <a:pPr lvl="0" algn="just"/>
            <a:r>
              <a:rPr lang="es-ES" sz="3200" dirty="0"/>
              <a:t>Debemos </a:t>
            </a:r>
            <a:r>
              <a:rPr lang="es-ES" sz="3200" b="1" dirty="0"/>
              <a:t>terminar siempre con una oración</a:t>
            </a:r>
            <a:r>
              <a:rPr lang="es-ES" sz="3200" dirty="0"/>
              <a:t>. Esta ha se servir como un aprendizaje para el catequizando. Es preciso iniciarlos en el encuentro con el Señor, saborear ese encuentro y hacer que tengan experiencia de Dios. Esa oración debe girar en torno a lo tratado en la catequesis.</a:t>
            </a:r>
          </a:p>
          <a:p>
            <a:endParaRPr lang="es-ES" sz="3200" dirty="0"/>
          </a:p>
          <a:p>
            <a:endParaRPr lang="es-ES" dirty="0"/>
          </a:p>
        </p:txBody>
      </p:sp>
    </p:spTree>
    <p:extLst>
      <p:ext uri="{BB962C8B-B14F-4D97-AF65-F5344CB8AC3E}">
        <p14:creationId xmlns:p14="http://schemas.microsoft.com/office/powerpoint/2010/main" val="255707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2C28B5-1F4F-9E49-9EAB-1F2158D22D0E}"/>
              </a:ext>
            </a:extLst>
          </p:cNvPr>
          <p:cNvSpPr>
            <a:spLocks noGrp="1"/>
          </p:cNvSpPr>
          <p:nvPr>
            <p:ph idx="1"/>
          </p:nvPr>
        </p:nvSpPr>
        <p:spPr>
          <a:xfrm>
            <a:off x="526864" y="308640"/>
            <a:ext cx="8596668" cy="3800374"/>
          </a:xfrm>
        </p:spPr>
        <p:txBody>
          <a:bodyPr/>
          <a:lstStyle/>
          <a:p>
            <a:pPr lvl="0"/>
            <a:r>
              <a:rPr lang="es-ES" dirty="0"/>
              <a:t>El catequista ha de </a:t>
            </a:r>
            <a:r>
              <a:rPr lang="es-ES" b="1" dirty="0"/>
              <a:t>evaluar la catequesis</a:t>
            </a:r>
            <a:r>
              <a:rPr lang="es-ES" dirty="0"/>
              <a:t>. Analizar si ha ayudado a avanzar en el camino de la iniciación, en qué es necesario seguir insistiendo para alcanzar la meta o metas propuestas…</a:t>
            </a:r>
          </a:p>
          <a:p>
            <a:pPr marL="0" indent="0">
              <a:buNone/>
            </a:pPr>
            <a:r>
              <a:rPr lang="es-ES" dirty="0"/>
              <a:t> </a:t>
            </a:r>
          </a:p>
          <a:p>
            <a:pPr lvl="0"/>
            <a:r>
              <a:rPr lang="es-ES" dirty="0"/>
              <a:t>Después de la catequesis </a:t>
            </a:r>
            <a:r>
              <a:rPr lang="es-ES" b="1" dirty="0"/>
              <a:t>el catequista ha de estar atento a los catequizandos</a:t>
            </a:r>
            <a:r>
              <a:rPr lang="es-ES" dirty="0"/>
              <a:t> para que sigan viviendo su fe y no se olviden del Señor. Nos puede ser válido utilizar los medios digitales que tenemos a nuestro alcance y con los que los catequizandos están muy familiarizados. Es necesario que </a:t>
            </a:r>
            <a:r>
              <a:rPr lang="es-ES" b="1" dirty="0"/>
              <a:t>ore y rece por los que tiene encomendado</a:t>
            </a:r>
            <a:r>
              <a:rPr lang="es-ES" dirty="0"/>
              <a:t> para que el anuncio transmitido se haga carne en ellos y fecunde su vida, crezcan en la fe y en la conversión. La catequesis ha de estar sostenida por la oración, tanto del catequista como de la comunidad cristiana.</a:t>
            </a:r>
          </a:p>
          <a:p>
            <a:endParaRPr lang="es-ES" dirty="0"/>
          </a:p>
        </p:txBody>
      </p:sp>
      <p:pic>
        <p:nvPicPr>
          <p:cNvPr id="2050" name="Picture 2" descr="Una catequesis espiritual para los más pequeños - Alfa y Omega">
            <a:extLst>
              <a:ext uri="{FF2B5EF4-FFF2-40B4-BE49-F238E27FC236}">
                <a16:creationId xmlns:a16="http://schemas.microsoft.com/office/drawing/2014/main" id="{1A04CFB0-E19D-0D42-89A4-529967560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315" y="4019458"/>
            <a:ext cx="4387930" cy="27353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UNIÓN PREPARATORIA DEL IX ENCUENTRO DIOCESANO DE CATEQUISTAS EN  CHICLANA.16-03-2013 | Catequista de Cádiz y Ceuta.">
            <a:extLst>
              <a:ext uri="{FF2B5EF4-FFF2-40B4-BE49-F238E27FC236}">
                <a16:creationId xmlns:a16="http://schemas.microsoft.com/office/drawing/2014/main" id="{27CA9D89-3C0F-E747-8411-6A3E3B3B3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5" y="4008697"/>
            <a:ext cx="3661458" cy="27460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rsos para catequistas familiares: lo que nos dicen - Catequesis Familiar">
            <a:extLst>
              <a:ext uri="{FF2B5EF4-FFF2-40B4-BE49-F238E27FC236}">
                <a16:creationId xmlns:a16="http://schemas.microsoft.com/office/drawing/2014/main" id="{195C3306-1E6A-4A45-BF43-76798E394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723" y="4422252"/>
            <a:ext cx="2828081" cy="159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85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427D0-9ADE-C84A-ADCA-B087D494B7C2}"/>
              </a:ext>
            </a:extLst>
          </p:cNvPr>
          <p:cNvSpPr>
            <a:spLocks noGrp="1"/>
          </p:cNvSpPr>
          <p:nvPr>
            <p:ph type="title"/>
          </p:nvPr>
        </p:nvSpPr>
        <p:spPr>
          <a:xfrm>
            <a:off x="677334" y="609600"/>
            <a:ext cx="8374069" cy="871959"/>
          </a:xfrm>
        </p:spPr>
        <p:txBody>
          <a:bodyPr/>
          <a:lstStyle/>
          <a:p>
            <a:r>
              <a:rPr lang="es-ES" dirty="0"/>
              <a:t>A TENER EN CUENTA</a:t>
            </a:r>
          </a:p>
        </p:txBody>
      </p:sp>
      <p:sp>
        <p:nvSpPr>
          <p:cNvPr id="3" name="Marcador de contenido 2">
            <a:extLst>
              <a:ext uri="{FF2B5EF4-FFF2-40B4-BE49-F238E27FC236}">
                <a16:creationId xmlns:a16="http://schemas.microsoft.com/office/drawing/2014/main" id="{14BDCD5A-AAF3-7646-BDD9-3A1C7D36679D}"/>
              </a:ext>
            </a:extLst>
          </p:cNvPr>
          <p:cNvSpPr>
            <a:spLocks noGrp="1"/>
          </p:cNvSpPr>
          <p:nvPr>
            <p:ph idx="1"/>
          </p:nvPr>
        </p:nvSpPr>
        <p:spPr>
          <a:xfrm>
            <a:off x="666271" y="1875812"/>
            <a:ext cx="8607731" cy="4165550"/>
          </a:xfrm>
        </p:spPr>
        <p:txBody>
          <a:bodyPr>
            <a:normAutofit/>
          </a:bodyPr>
          <a:lstStyle/>
          <a:p>
            <a:r>
              <a:rPr lang="es-ES" sz="2000" b="1" dirty="0"/>
              <a:t>Catecismo y subsidio de catequesis.</a:t>
            </a:r>
          </a:p>
          <a:p>
            <a:pPr marL="0" indent="0">
              <a:buNone/>
            </a:pPr>
            <a:endParaRPr lang="es-ES" sz="2000" b="1" dirty="0"/>
          </a:p>
          <a:p>
            <a:r>
              <a:rPr lang="es-ES" sz="2000" b="1" dirty="0"/>
              <a:t>Catequesis KERIGMÁTICA</a:t>
            </a:r>
          </a:p>
          <a:p>
            <a:pPr marL="0" indent="0">
              <a:buNone/>
            </a:pPr>
            <a:endParaRPr lang="es-ES" sz="2000" b="1" dirty="0"/>
          </a:p>
          <a:p>
            <a:r>
              <a:rPr lang="es-ES" sz="2000" b="1" dirty="0"/>
              <a:t>Catequesis MISTAGÓGICA</a:t>
            </a:r>
          </a:p>
        </p:txBody>
      </p:sp>
      <p:pic>
        <p:nvPicPr>
          <p:cNvPr id="3074" name="Picture 2" descr="Nuevos recursos para la catequesis de niños y adolescentes">
            <a:extLst>
              <a:ext uri="{FF2B5EF4-FFF2-40B4-BE49-F238E27FC236}">
                <a16:creationId xmlns:a16="http://schemas.microsoft.com/office/drawing/2014/main" id="{18F7D22B-2F33-4846-AFFA-1D65E8CEB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562" y="2316972"/>
            <a:ext cx="6825703" cy="454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67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F3A5AE7-4061-4A48-8CA3-5E70E0CA28E0}"/>
              </a:ext>
            </a:extLst>
          </p:cNvPr>
          <p:cNvSpPr>
            <a:spLocks noGrp="1"/>
          </p:cNvSpPr>
          <p:nvPr>
            <p:ph idx="1"/>
          </p:nvPr>
        </p:nvSpPr>
        <p:spPr>
          <a:xfrm>
            <a:off x="208344" y="173620"/>
            <a:ext cx="10903352" cy="6684379"/>
          </a:xfrm>
        </p:spPr>
        <p:txBody>
          <a:bodyPr>
            <a:normAutofit fontScale="70000" lnSpcReduction="20000"/>
          </a:bodyPr>
          <a:lstStyle/>
          <a:p>
            <a:r>
              <a:rPr lang="es-ES" sz="3800" dirty="0"/>
              <a:t>CUIDAR A LAS FAMILIAS</a:t>
            </a:r>
            <a:r>
              <a:rPr lang="es-ES" b="1" dirty="0"/>
              <a:t> </a:t>
            </a:r>
          </a:p>
          <a:p>
            <a:endParaRPr lang="es-ES" dirty="0"/>
          </a:p>
          <a:p>
            <a:pPr algn="just"/>
            <a:r>
              <a:rPr lang="es-ES" sz="2000" dirty="0"/>
              <a:t>	</a:t>
            </a:r>
            <a:r>
              <a:rPr lang="es-ES" sz="2100" dirty="0"/>
              <a:t>Si los catequizandos son niños o adolescentes es fundamental que el proceso catequético tenga en cuenta a la familia y se esfuerce por integrarla en el proceso mismo. La fe que se transmite, la conversión que se busca, solamente será posible si se hace vida en el seno del hogar.</a:t>
            </a:r>
          </a:p>
          <a:p>
            <a:pPr marL="0" indent="0">
              <a:buNone/>
            </a:pPr>
            <a:r>
              <a:rPr lang="es-ES" sz="2100" dirty="0"/>
              <a:t> </a:t>
            </a:r>
          </a:p>
          <a:p>
            <a:pPr algn="just"/>
            <a:r>
              <a:rPr lang="es-ES" sz="2100" dirty="0"/>
              <a:t>	No es el momento de lamentarnos de la poca respuesta de las familias. Ellos ya están demostrando su interés al encomendarnos a sus hijos. Nosotros debemos ofrecerles actividades que despierten su interés y colaboren con el catequista. Si en otro momento era la familia quien iniciaba en la fe y la parroquia colaboraba con ella por medio de la catequesis. Ahora debe ser, por la realizad de secularización y otras circunstancias que se dan, la parroquia, desde la catequesis, quien lleve adelante la iniciación cristiana y pida la colaboración de la familia. Estamos en otros tiempos que hemos de aceptar la realidad en referencia a la vida de fe y procurar ser creativos para que haya cauces que dinamicen la vida cristiana en el hogar. Quizás no se sumen todos, pero cuantos se vayan uniendo iremos avanzando en la transmisión de la fe.</a:t>
            </a:r>
          </a:p>
          <a:p>
            <a:pPr marL="0" indent="0" algn="just">
              <a:buNone/>
            </a:pPr>
            <a:r>
              <a:rPr lang="es-ES" sz="2100" dirty="0"/>
              <a:t> </a:t>
            </a:r>
          </a:p>
          <a:p>
            <a:r>
              <a:rPr lang="es-ES" sz="2100" b="1" dirty="0"/>
              <a:t>	¿Cómo hacer? </a:t>
            </a:r>
          </a:p>
          <a:p>
            <a:pPr lvl="0"/>
            <a:r>
              <a:rPr lang="es-ES" sz="2100" dirty="0"/>
              <a:t>Al final de cada catequesis cuando los padres recogen a sus hijos darles unas indicaciones de lo que han de vivir en casa a lo largo de la semana.</a:t>
            </a:r>
          </a:p>
          <a:p>
            <a:pPr lvl="0"/>
            <a:r>
              <a:rPr lang="es-ES" sz="2100" dirty="0"/>
              <a:t>Invitar a los padres a que durante la catequesis de sus hijos ellos puedan recibirla por medio de otros catequistas.</a:t>
            </a:r>
          </a:p>
          <a:p>
            <a:pPr lvl="0"/>
            <a:r>
              <a:rPr lang="es-ES" sz="2100" dirty="0"/>
              <a:t>Que participen en la misa del domingo con sus hijos y en las celebraciones que se realicen en el proceso catequético.</a:t>
            </a:r>
          </a:p>
          <a:p>
            <a:pPr lvl="0"/>
            <a:r>
              <a:rPr lang="es-ES" sz="2100" dirty="0"/>
              <a:t>Los padres valoran las cosas serias. Cuando los reunamos que sean para ello y no para la logística de nuestras celebraciones.</a:t>
            </a:r>
          </a:p>
          <a:p>
            <a:pPr lvl="0"/>
            <a:r>
              <a:rPr lang="es-ES" sz="2100" dirty="0"/>
              <a:t>La vía pulchritudinis puede ser un campo precioso de transmitir la fe en familia.</a:t>
            </a:r>
          </a:p>
          <a:p>
            <a:pPr lvl="0"/>
            <a:r>
              <a:rPr lang="es-ES" sz="2100" dirty="0"/>
              <a:t>Otras múltiples iniciativas que se pueden realizar en la vida rural y en la urbana que no tienen porque ser las mismas. Lo importante es que el objetivo que perseguimos lo tengamos claro y trabajemos por él.</a:t>
            </a:r>
          </a:p>
          <a:p>
            <a:endParaRPr lang="es-ES" dirty="0"/>
          </a:p>
        </p:txBody>
      </p:sp>
    </p:spTree>
    <p:extLst>
      <p:ext uri="{BB962C8B-B14F-4D97-AF65-F5344CB8AC3E}">
        <p14:creationId xmlns:p14="http://schemas.microsoft.com/office/powerpoint/2010/main" val="285578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42369" y="5513033"/>
            <a:ext cx="9854213" cy="1261884"/>
          </a:xfrm>
          <a:prstGeom prst="rect">
            <a:avLst/>
          </a:prstGeom>
          <a:noFill/>
        </p:spPr>
        <p:txBody>
          <a:bodyPr wrap="square" rtlCol="0">
            <a:spAutoFit/>
          </a:bodyPr>
          <a:lstStyle/>
          <a:p>
            <a:pPr algn="ctr"/>
            <a:endParaRPr lang="es-ES_tradnl" dirty="0"/>
          </a:p>
          <a:p>
            <a:pPr algn="ctr"/>
            <a:r>
              <a:rPr lang="es-ES_tradnl" sz="2000" b="1" dirty="0"/>
              <a:t>¿Hacen nuevos cristianos nuestros procesos de Iniciación cristiana?</a:t>
            </a:r>
          </a:p>
          <a:p>
            <a:pPr algn="ctr"/>
            <a:endParaRPr lang="es-ES_tradnl" sz="2000" b="1" dirty="0"/>
          </a:p>
          <a:p>
            <a:pPr algn="ctr"/>
            <a:endParaRPr lang="es-ES_tradnl" dirty="0"/>
          </a:p>
        </p:txBody>
      </p:sp>
      <p:sp>
        <p:nvSpPr>
          <p:cNvPr id="5" name="CuadroTexto 4"/>
          <p:cNvSpPr txBox="1"/>
          <p:nvPr/>
        </p:nvSpPr>
        <p:spPr>
          <a:xfrm>
            <a:off x="1642369" y="1542715"/>
            <a:ext cx="8078678" cy="3970318"/>
          </a:xfrm>
          <a:prstGeom prst="rect">
            <a:avLst/>
          </a:prstGeom>
          <a:noFill/>
          <a:ln>
            <a:solidFill>
              <a:schemeClr val="tx1"/>
            </a:solidFill>
            <a:prstDash val="solid"/>
          </a:ln>
        </p:spPr>
        <p:txBody>
          <a:bodyPr wrap="square" rtlCol="0">
            <a:spAutoFit/>
          </a:bodyPr>
          <a:lstStyle/>
          <a:p>
            <a:pPr algn="just"/>
            <a:r>
              <a:rPr lang="es-ES_tradnl" dirty="0"/>
              <a:t>“En efecto, la Iglesia no vive más en un régimen de cristiandad, sino en medio de una sociedad secularizada en la que al fenómeno del alejamiento de la fe se añade el hecho de que se ha ido perdiendo el sentido de lo sagrado y se ha puesto en tela de juicio los fundamentos de los grandes valores del cristianismo. Muchos de nuestros fieles carecen de una convicción en lo que creen, desconocen lo fundamental de la fe que profesan y les hace falta una vivencia auténtica de esa fe. A la base de todo esto hay que reconocer que muchos bautizados nunca recibieron una Iniciación Cristiana, que no fueron animados por el kerigma, que no han logrado un encuentro personal con Cristo y que no han tenido un apoyo y acompañamiento de la comunidad cristiana” (</a:t>
            </a:r>
            <a:r>
              <a:rPr lang="es-ES_tradnl" cap="small" dirty="0"/>
              <a:t>O. Ruiz Arenas</a:t>
            </a:r>
            <a:r>
              <a:rPr lang="es-ES_tradnl" dirty="0"/>
              <a:t>, </a:t>
            </a:r>
            <a:r>
              <a:rPr lang="es-ES_tradnl" i="1" dirty="0"/>
              <a:t>Elaboración del nuevo directorio para la catequesis</a:t>
            </a:r>
            <a:r>
              <a:rPr lang="es-ES_tradnl" dirty="0"/>
              <a:t>, Sala de Prensa del Vaticano, 25 de junio de 2020, 1-2).</a:t>
            </a:r>
          </a:p>
        </p:txBody>
      </p:sp>
      <p:sp>
        <p:nvSpPr>
          <p:cNvPr id="6" name="CuadroTexto 5"/>
          <p:cNvSpPr txBox="1"/>
          <p:nvPr/>
        </p:nvSpPr>
        <p:spPr>
          <a:xfrm>
            <a:off x="573891" y="256433"/>
            <a:ext cx="8362765" cy="1077218"/>
          </a:xfrm>
          <a:prstGeom prst="rect">
            <a:avLst/>
          </a:prstGeom>
          <a:noFill/>
        </p:spPr>
        <p:txBody>
          <a:bodyPr wrap="square" rtlCol="0">
            <a:spAutoFit/>
          </a:bodyPr>
          <a:lstStyle/>
          <a:p>
            <a:pPr algn="just"/>
            <a:r>
              <a:rPr lang="es-ES_tradnl" sz="1600" b="1" i="1" dirty="0"/>
              <a:t>”Id pues, y haced discípulos a todos los pueblos, bautizándolos en el nombre del Padre y del Hijo y </a:t>
            </a:r>
            <a:r>
              <a:rPr lang="es-ES_tradnl" sz="1400" b="1" i="1" dirty="0"/>
              <a:t>del</a:t>
            </a:r>
            <a:r>
              <a:rPr lang="es-ES_tradnl" sz="1600" b="1" i="1" dirty="0"/>
              <a:t> Espíritu Santo; enseñándoles a guardar todo lo que os he mandado. Y sabed que yo estoy con vosotros todos los días, hasta el final de los tiempos” Mt 28, 18-20.</a:t>
            </a:r>
          </a:p>
        </p:txBody>
      </p:sp>
    </p:spTree>
    <p:extLst>
      <p:ext uri="{BB962C8B-B14F-4D97-AF65-F5344CB8AC3E}">
        <p14:creationId xmlns:p14="http://schemas.microsoft.com/office/powerpoint/2010/main" val="2637659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83E411-EE1C-0E4F-9AC5-5E9D2213DD93}"/>
              </a:ext>
            </a:extLst>
          </p:cNvPr>
          <p:cNvSpPr>
            <a:spLocks noGrp="1"/>
          </p:cNvSpPr>
          <p:nvPr>
            <p:ph type="title"/>
          </p:nvPr>
        </p:nvSpPr>
        <p:spPr>
          <a:xfrm>
            <a:off x="677334" y="609599"/>
            <a:ext cx="8596668" cy="5536557"/>
          </a:xfrm>
        </p:spPr>
        <p:txBody>
          <a:bodyPr>
            <a:normAutofit fontScale="90000"/>
          </a:bodyPr>
          <a:lstStyle/>
          <a:p>
            <a:r>
              <a:rPr lang="es-ES" dirty="0"/>
              <a:t>PROCESO DE INICIACIÓN CRISTIANA</a:t>
            </a:r>
            <a:br>
              <a:rPr lang="es-ES" dirty="0"/>
            </a:br>
            <a:r>
              <a:rPr lang="es-ES" dirty="0"/>
              <a:t>	</a:t>
            </a:r>
            <a:br>
              <a:rPr lang="es-ES" dirty="0"/>
            </a:br>
            <a:r>
              <a:rPr lang="es-ES" dirty="0"/>
              <a:t>		Adultos</a:t>
            </a:r>
            <a:br>
              <a:rPr lang="es-ES" dirty="0"/>
            </a:br>
            <a:r>
              <a:rPr lang="es-ES" dirty="0"/>
              <a:t>		Niños-Adolescentes-Jóvenes</a:t>
            </a:r>
            <a:br>
              <a:rPr lang="es-ES" dirty="0"/>
            </a:br>
            <a:br>
              <a:rPr lang="es-ES" dirty="0"/>
            </a:br>
            <a:br>
              <a:rPr lang="es-ES" dirty="0"/>
            </a:br>
            <a:br>
              <a:rPr lang="es-ES" dirty="0"/>
            </a:br>
            <a:r>
              <a:rPr lang="es-ES" dirty="0"/>
              <a:t>PAUTAS PARA EL ACOMPAÑAMIENTO</a:t>
            </a:r>
            <a:br>
              <a:rPr lang="es-ES" dirty="0"/>
            </a:br>
            <a:br>
              <a:rPr lang="es-ES" dirty="0"/>
            </a:br>
            <a:r>
              <a:rPr lang="es-ES" dirty="0"/>
              <a:t>		Personal</a:t>
            </a:r>
            <a:br>
              <a:rPr lang="es-ES" dirty="0"/>
            </a:br>
            <a:r>
              <a:rPr lang="es-ES" dirty="0"/>
              <a:t>		Grupal</a:t>
            </a:r>
            <a:br>
              <a:rPr lang="es-ES" dirty="0"/>
            </a:br>
            <a:endParaRPr lang="es-ES" dirty="0"/>
          </a:p>
        </p:txBody>
      </p:sp>
      <p:pic>
        <p:nvPicPr>
          <p:cNvPr id="4098" name="Picture 2" descr="acompañamiento Archives - Revista Misión">
            <a:extLst>
              <a:ext uri="{FF2B5EF4-FFF2-40B4-BE49-F238E27FC236}">
                <a16:creationId xmlns:a16="http://schemas.microsoft.com/office/drawing/2014/main" id="{BC4F7E9A-CCB9-3545-8682-F9856AF6E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706" y="3536628"/>
            <a:ext cx="4451322" cy="33213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darte | 3 caminos, Mi decisión profunda y sentida">
            <a:extLst>
              <a:ext uri="{FF2B5EF4-FFF2-40B4-BE49-F238E27FC236}">
                <a16:creationId xmlns:a16="http://schemas.microsoft.com/office/drawing/2014/main" id="{78340179-2CFF-EE4E-BDC3-6868B915D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705" y="245305"/>
            <a:ext cx="4451322" cy="277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23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A0497-4C7F-F34E-9CA7-838BD74CDC4D}"/>
              </a:ext>
            </a:extLst>
          </p:cNvPr>
          <p:cNvSpPr>
            <a:spLocks noGrp="1"/>
          </p:cNvSpPr>
          <p:nvPr>
            <p:ph type="title"/>
          </p:nvPr>
        </p:nvSpPr>
        <p:spPr>
          <a:xfrm>
            <a:off x="1863524" y="609600"/>
            <a:ext cx="7410478" cy="779362"/>
          </a:xfrm>
        </p:spPr>
        <p:txBody>
          <a:bodyPr/>
          <a:lstStyle/>
          <a:p>
            <a:pPr algn="ctr"/>
            <a:r>
              <a:rPr lang="es-ES" dirty="0"/>
              <a:t>MUCHAS GRACIAS</a:t>
            </a:r>
          </a:p>
        </p:txBody>
      </p:sp>
      <p:pic>
        <p:nvPicPr>
          <p:cNvPr id="5122" name="Picture 2" descr="Esperanza&quot;, el poema que emociona al mundo en medio de la pandemia">
            <a:extLst>
              <a:ext uri="{FF2B5EF4-FFF2-40B4-BE49-F238E27FC236}">
                <a16:creationId xmlns:a16="http://schemas.microsoft.com/office/drawing/2014/main" id="{69259547-C668-9843-B7F7-B1AF0EEA22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4553" y="1483142"/>
            <a:ext cx="9111767" cy="488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7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a:t>¿Cuándo hablamos de Iniciación Cristiana a qué nos estamos refiriendo?</a:t>
            </a:r>
          </a:p>
        </p:txBody>
      </p:sp>
      <p:sp>
        <p:nvSpPr>
          <p:cNvPr id="3" name="Marcador de contenido 2"/>
          <p:cNvSpPr>
            <a:spLocks noGrp="1"/>
          </p:cNvSpPr>
          <p:nvPr>
            <p:ph idx="1"/>
          </p:nvPr>
        </p:nvSpPr>
        <p:spPr>
          <a:xfrm>
            <a:off x="903632" y="2134135"/>
            <a:ext cx="8915400" cy="3777622"/>
          </a:xfrm>
        </p:spPr>
        <p:txBody>
          <a:bodyPr>
            <a:normAutofit/>
          </a:bodyPr>
          <a:lstStyle/>
          <a:p>
            <a:r>
              <a:rPr lang="es-ES_tradnl" dirty="0"/>
              <a:t>Iniciativa de Dios. Respuesta libre del hombre.</a:t>
            </a:r>
          </a:p>
          <a:p>
            <a:r>
              <a:rPr lang="es-ES_tradnl" dirty="0"/>
              <a:t>Es la inserción de un candidato en el misterio de Cristo, muerto y resucitado, y en la Iglesia por medio de la fe y los sacramentos.</a:t>
            </a:r>
          </a:p>
          <a:p>
            <a:r>
              <a:rPr lang="es-ES_tradnl" dirty="0"/>
              <a:t>Ese proceso exige un lenguaje adecuado.</a:t>
            </a:r>
          </a:p>
          <a:p>
            <a:r>
              <a:rPr lang="es-ES_tradnl" dirty="0"/>
              <a:t>Ha de partir de la fe inicial y del deseo de conversión.</a:t>
            </a:r>
          </a:p>
          <a:p>
            <a:r>
              <a:rPr lang="es-ES_tradnl" dirty="0"/>
              <a:t>Se fundamenta en el Kerigma y debe responder a los interrogantes mas profundos que el hombre se formula en su vida.</a:t>
            </a:r>
          </a:p>
          <a:p>
            <a:r>
              <a:rPr lang="es-ES_tradnl" dirty="0"/>
              <a:t>Busca el encuentro con Jesucristo y vivir en comunión con Él. </a:t>
            </a:r>
          </a:p>
        </p:txBody>
      </p:sp>
    </p:spTree>
    <p:extLst>
      <p:ext uri="{BB962C8B-B14F-4D97-AF65-F5344CB8AC3E}">
        <p14:creationId xmlns:p14="http://schemas.microsoft.com/office/powerpoint/2010/main" val="218287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11991-9C69-7A43-B17C-A3587F9EB314}"/>
              </a:ext>
            </a:extLst>
          </p:cNvPr>
          <p:cNvSpPr>
            <a:spLocks noGrp="1"/>
          </p:cNvSpPr>
          <p:nvPr>
            <p:ph type="title"/>
          </p:nvPr>
        </p:nvSpPr>
        <p:spPr>
          <a:xfrm>
            <a:off x="677334" y="609600"/>
            <a:ext cx="8596668" cy="1142082"/>
          </a:xfrm>
        </p:spPr>
        <p:txBody>
          <a:bodyPr>
            <a:normAutofit fontScale="90000"/>
          </a:bodyPr>
          <a:lstStyle/>
          <a:p>
            <a:pPr algn="just"/>
            <a:r>
              <a:rPr lang="es-ES" sz="4000" dirty="0">
                <a:solidFill>
                  <a:schemeClr val="tx1"/>
                </a:solidFill>
              </a:rPr>
              <a:t>La iniciación cristiana es un proceso espiritual</a:t>
            </a:r>
          </a:p>
        </p:txBody>
      </p:sp>
      <p:sp>
        <p:nvSpPr>
          <p:cNvPr id="3" name="Marcador de contenido 2">
            <a:extLst>
              <a:ext uri="{FF2B5EF4-FFF2-40B4-BE49-F238E27FC236}">
                <a16:creationId xmlns:a16="http://schemas.microsoft.com/office/drawing/2014/main" id="{07740D76-16DA-7F48-B69B-EB7DF41C2539}"/>
              </a:ext>
            </a:extLst>
          </p:cNvPr>
          <p:cNvSpPr>
            <a:spLocks noGrp="1"/>
          </p:cNvSpPr>
          <p:nvPr>
            <p:ph idx="1"/>
          </p:nvPr>
        </p:nvSpPr>
        <p:spPr>
          <a:xfrm>
            <a:off x="677334" y="2160590"/>
            <a:ext cx="8596668" cy="3369878"/>
          </a:xfrm>
        </p:spPr>
        <p:txBody>
          <a:bodyPr/>
          <a:lstStyle/>
          <a:p>
            <a:r>
              <a:rPr lang="es-ES" dirty="0"/>
              <a:t>Es un proceso espiritual. El protagonista es el Espíritu Santo. Quien hace crecer y avanzar es el Espíritu.</a:t>
            </a:r>
          </a:p>
          <a:p>
            <a:r>
              <a:rPr lang="es-ES" dirty="0"/>
              <a:t>El </a:t>
            </a:r>
            <a:r>
              <a:rPr lang="es-ES" b="1" dirty="0"/>
              <a:t>proceso tiene varias etapas</a:t>
            </a:r>
            <a:r>
              <a:rPr lang="es-ES" dirty="0"/>
              <a:t>:</a:t>
            </a:r>
          </a:p>
          <a:p>
            <a:pPr lvl="1"/>
            <a:r>
              <a:rPr lang="es-ES" dirty="0"/>
              <a:t>El PRECATECUMENADO: se despierta a la fe y al deseo de Dios. Nace la conversión primera.</a:t>
            </a:r>
          </a:p>
          <a:p>
            <a:pPr lvl="1"/>
            <a:r>
              <a:rPr lang="es-ES" dirty="0"/>
              <a:t>EL CATECUMENADO: se avanza en el aprendizaje de la vida cristiana y se madura la fe. Se pasa de una fe inicial a una fe confesante.</a:t>
            </a:r>
          </a:p>
          <a:p>
            <a:pPr lvl="1"/>
            <a:r>
              <a:rPr lang="es-ES" dirty="0"/>
              <a:t>PURIFICACIÓN E ILUMINACIÓN: preparación espiritual para la recepción o renovación de los sacramentos.</a:t>
            </a:r>
          </a:p>
          <a:p>
            <a:pPr lvl="1"/>
            <a:r>
              <a:rPr lang="es-ES" dirty="0"/>
              <a:t>MISTAGOGIA: explanación de la recibido y práctica de la vida cristiana. </a:t>
            </a:r>
          </a:p>
        </p:txBody>
      </p:sp>
      <p:sp>
        <p:nvSpPr>
          <p:cNvPr id="4" name="CuadroTexto 3">
            <a:extLst>
              <a:ext uri="{FF2B5EF4-FFF2-40B4-BE49-F238E27FC236}">
                <a16:creationId xmlns:a16="http://schemas.microsoft.com/office/drawing/2014/main" id="{A94BAFA9-6065-D445-8430-31AD56B9F833}"/>
              </a:ext>
            </a:extLst>
          </p:cNvPr>
          <p:cNvSpPr txBox="1"/>
          <p:nvPr/>
        </p:nvSpPr>
        <p:spPr>
          <a:xfrm>
            <a:off x="677334" y="5530468"/>
            <a:ext cx="8596668" cy="1200329"/>
          </a:xfrm>
          <a:prstGeom prst="rect">
            <a:avLst/>
          </a:prstGeom>
          <a:noFill/>
        </p:spPr>
        <p:txBody>
          <a:bodyPr wrap="square" rtlCol="0">
            <a:spAutoFit/>
          </a:bodyPr>
          <a:lstStyle/>
          <a:p>
            <a:r>
              <a:rPr lang="es-ES" dirty="0"/>
              <a:t>El proceso espiritual avanza por medio de dos caminos complementarios:</a:t>
            </a:r>
          </a:p>
          <a:p>
            <a:endParaRPr lang="es-ES" dirty="0"/>
          </a:p>
          <a:p>
            <a:r>
              <a:rPr lang="es-ES" dirty="0"/>
              <a:t>	- Itinerario catequético</a:t>
            </a:r>
          </a:p>
          <a:p>
            <a:r>
              <a:rPr lang="es-ES" dirty="0"/>
              <a:t>	- Itinerario litúrgico</a:t>
            </a:r>
          </a:p>
        </p:txBody>
      </p:sp>
    </p:spTree>
    <p:extLst>
      <p:ext uri="{BB962C8B-B14F-4D97-AF65-F5344CB8AC3E}">
        <p14:creationId xmlns:p14="http://schemas.microsoft.com/office/powerpoint/2010/main" val="364223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D0E46-7A61-6F44-ABA3-3F691721E1FA}"/>
              </a:ext>
            </a:extLst>
          </p:cNvPr>
          <p:cNvSpPr>
            <a:spLocks noGrp="1"/>
          </p:cNvSpPr>
          <p:nvPr>
            <p:ph type="title"/>
          </p:nvPr>
        </p:nvSpPr>
        <p:spPr>
          <a:xfrm>
            <a:off x="677334" y="609600"/>
            <a:ext cx="7331929" cy="591239"/>
          </a:xfrm>
        </p:spPr>
        <p:txBody>
          <a:bodyPr>
            <a:normAutofit fontScale="90000"/>
          </a:bodyPr>
          <a:lstStyle/>
          <a:p>
            <a:r>
              <a:rPr lang="es-ES" dirty="0"/>
              <a:t>Itinerario CATEQUÉTICO</a:t>
            </a:r>
          </a:p>
        </p:txBody>
      </p:sp>
      <p:sp>
        <p:nvSpPr>
          <p:cNvPr id="3" name="Marcador de contenido 2">
            <a:extLst>
              <a:ext uri="{FF2B5EF4-FFF2-40B4-BE49-F238E27FC236}">
                <a16:creationId xmlns:a16="http://schemas.microsoft.com/office/drawing/2014/main" id="{D9113B36-B393-0C4F-8DF8-F0F8B93FE2A8}"/>
              </a:ext>
            </a:extLst>
          </p:cNvPr>
          <p:cNvSpPr>
            <a:spLocks noGrp="1"/>
          </p:cNvSpPr>
          <p:nvPr>
            <p:ph idx="1"/>
          </p:nvPr>
        </p:nvSpPr>
        <p:spPr>
          <a:xfrm>
            <a:off x="567165" y="1488614"/>
            <a:ext cx="8596668" cy="2455425"/>
          </a:xfrm>
        </p:spPr>
        <p:txBody>
          <a:bodyPr>
            <a:normAutofit/>
          </a:bodyPr>
          <a:lstStyle/>
          <a:p>
            <a:r>
              <a:rPr lang="es-ES" dirty="0"/>
              <a:t>Utiliza la pedagogía de Dios, la pedagogía de la fe: de la historia, de la encarnación, de los signos.</a:t>
            </a:r>
          </a:p>
          <a:p>
            <a:r>
              <a:rPr lang="es-ES" dirty="0"/>
              <a:t>[Hoy es necesario </a:t>
            </a:r>
            <a:r>
              <a:rPr lang="es-ES" dirty="0" err="1"/>
              <a:t>desescolerizar</a:t>
            </a:r>
            <a:r>
              <a:rPr lang="es-ES" dirty="0"/>
              <a:t> la catequesis]</a:t>
            </a:r>
          </a:p>
          <a:p>
            <a:r>
              <a:rPr lang="es-ES" dirty="0"/>
              <a:t>Año litúrgico y domingo.</a:t>
            </a:r>
          </a:p>
          <a:p>
            <a:r>
              <a:rPr lang="es-ES" dirty="0"/>
              <a:t>Proceso en el que se aprende a ser cristiano por medio del conocimiento de la fe, de la celebración cristiana, del asimilar la vida moral, de la oración, del apostolado, de la vivencia comunitaria.</a:t>
            </a:r>
          </a:p>
        </p:txBody>
      </p:sp>
      <p:pic>
        <p:nvPicPr>
          <p:cNvPr id="1026" name="Picture 2" descr="Galerías – Parroquia de Monteolivete">
            <a:extLst>
              <a:ext uri="{FF2B5EF4-FFF2-40B4-BE49-F238E27FC236}">
                <a16:creationId xmlns:a16="http://schemas.microsoft.com/office/drawing/2014/main" id="{9A3FA9DC-B84E-224C-9CD4-F7FA9A970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69" y="3964190"/>
            <a:ext cx="3576358" cy="26822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tequesis de cercanía: el Vaticano da un vuelco a la formación dos décadas  después">
            <a:extLst>
              <a:ext uri="{FF2B5EF4-FFF2-40B4-BE49-F238E27FC236}">
                <a16:creationId xmlns:a16="http://schemas.microsoft.com/office/drawing/2014/main" id="{87AE068E-FA5D-404B-BD6D-690CC7A5C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18" y="3914362"/>
            <a:ext cx="5328213" cy="273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48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14BA5-703A-4D46-9B2E-5B8D76572B17}"/>
              </a:ext>
            </a:extLst>
          </p:cNvPr>
          <p:cNvSpPr>
            <a:spLocks noGrp="1"/>
          </p:cNvSpPr>
          <p:nvPr>
            <p:ph type="title"/>
          </p:nvPr>
        </p:nvSpPr>
        <p:spPr/>
        <p:txBody>
          <a:bodyPr/>
          <a:lstStyle/>
          <a:p>
            <a:r>
              <a:rPr lang="es-ES" dirty="0"/>
              <a:t>Itinerario LITÚRGICO</a:t>
            </a:r>
          </a:p>
        </p:txBody>
      </p:sp>
      <p:sp>
        <p:nvSpPr>
          <p:cNvPr id="3" name="Marcador de contenido 2">
            <a:extLst>
              <a:ext uri="{FF2B5EF4-FFF2-40B4-BE49-F238E27FC236}">
                <a16:creationId xmlns:a16="http://schemas.microsoft.com/office/drawing/2014/main" id="{12F975D7-2EF7-6844-AFD9-893370771CF7}"/>
              </a:ext>
            </a:extLst>
          </p:cNvPr>
          <p:cNvSpPr>
            <a:spLocks noGrp="1"/>
          </p:cNvSpPr>
          <p:nvPr>
            <p:ph idx="1"/>
          </p:nvPr>
        </p:nvSpPr>
        <p:spPr>
          <a:xfrm>
            <a:off x="608774" y="1401300"/>
            <a:ext cx="7632401" cy="1910159"/>
          </a:xfrm>
        </p:spPr>
        <p:txBody>
          <a:bodyPr>
            <a:normAutofit lnSpcReduction="10000"/>
          </a:bodyPr>
          <a:lstStyle/>
          <a:p>
            <a:r>
              <a:rPr lang="es-ES" dirty="0"/>
              <a:t>Actualizar el Misterio que se va conociendo e interiorizando en la catequesis.</a:t>
            </a:r>
          </a:p>
          <a:p>
            <a:r>
              <a:rPr lang="es-ES" dirty="0"/>
              <a:t>Ritos propios de cada etapa. Ritos de conclusión de una etapa y comienzo de la siguiente.</a:t>
            </a:r>
          </a:p>
          <a:p>
            <a:r>
              <a:rPr lang="es-ES" dirty="0"/>
              <a:t>El Espíritu Santo actualiza la gracia que hará avanzar en el camino cristiano.</a:t>
            </a:r>
          </a:p>
        </p:txBody>
      </p:sp>
      <p:pic>
        <p:nvPicPr>
          <p:cNvPr id="4" name="Picture 4" descr="Madrid renovará la catequesis para evangelizar mejor a niños y adultos -  Alfa y Omega">
            <a:extLst>
              <a:ext uri="{FF2B5EF4-FFF2-40B4-BE49-F238E27FC236}">
                <a16:creationId xmlns:a16="http://schemas.microsoft.com/office/drawing/2014/main" id="{96CB72C7-05EC-8E4C-B9B2-CE01E4A4E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84" y="3546541"/>
            <a:ext cx="4647799" cy="28973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s cristianos ortodoxos celebran la Misa de Resurrección en la Parroquia  de Santiago - Lanza Digital - Lanza Digital">
            <a:extLst>
              <a:ext uri="{FF2B5EF4-FFF2-40B4-BE49-F238E27FC236}">
                <a16:creationId xmlns:a16="http://schemas.microsoft.com/office/drawing/2014/main" id="{D099959C-BE13-EC4B-B520-E3165EC4D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119" y="3546541"/>
            <a:ext cx="4479483" cy="298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7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61386B-7414-CE49-A428-4983977F0A04}"/>
              </a:ext>
            </a:extLst>
          </p:cNvPr>
          <p:cNvSpPr>
            <a:spLocks noGrp="1"/>
          </p:cNvSpPr>
          <p:nvPr>
            <p:ph type="title"/>
          </p:nvPr>
        </p:nvSpPr>
        <p:spPr>
          <a:xfrm>
            <a:off x="821802" y="609599"/>
            <a:ext cx="9850055" cy="5987971"/>
          </a:xfrm>
        </p:spPr>
        <p:txBody>
          <a:bodyPr>
            <a:normAutofit fontScale="90000"/>
          </a:bodyPr>
          <a:lstStyle/>
          <a:p>
            <a:r>
              <a:rPr lang="es-ES" sz="4000" b="1" dirty="0"/>
              <a:t>Aspectos prácticos</a:t>
            </a:r>
            <a:r>
              <a:rPr lang="es-ES" sz="4000" dirty="0"/>
              <a:t>: </a:t>
            </a:r>
            <a:br>
              <a:rPr lang="es-ES" sz="2200" dirty="0"/>
            </a:br>
            <a:r>
              <a:rPr lang="es-ES" sz="2200" dirty="0"/>
              <a:t> </a:t>
            </a:r>
            <a:br>
              <a:rPr lang="es-ES" sz="2200" dirty="0"/>
            </a:br>
            <a:r>
              <a:rPr lang="es-ES" sz="2200" dirty="0"/>
              <a:t>- Dar importancia a la acción del Espíritu.</a:t>
            </a:r>
            <a:br>
              <a:rPr lang="es-ES" sz="2200" dirty="0"/>
            </a:br>
            <a:br>
              <a:rPr lang="es-ES" sz="2200" dirty="0"/>
            </a:br>
            <a:r>
              <a:rPr lang="es-ES" sz="2200" dirty="0"/>
              <a:t>- Una catequesis guiada por el año litúrgico y el domingo.</a:t>
            </a:r>
            <a:br>
              <a:rPr lang="es-ES" sz="2200" dirty="0"/>
            </a:br>
            <a:br>
              <a:rPr lang="es-ES" sz="2200" dirty="0"/>
            </a:br>
            <a:r>
              <a:rPr lang="es-ES" sz="2200" dirty="0"/>
              <a:t> - Desterrar de la catequesis las actividades académicas y promover mas la actividad oracional, caritativa, celebrativa, de la vía de la belleza por medio del arte de nuestros templos u otros espacios, objetos… cristianos. </a:t>
            </a:r>
            <a:br>
              <a:rPr lang="es-ES" sz="2200" dirty="0"/>
            </a:br>
            <a:br>
              <a:rPr lang="es-ES" sz="2200" dirty="0"/>
            </a:br>
            <a:r>
              <a:rPr lang="es-ES" sz="2200" dirty="0"/>
              <a:t> - Todo siguiendo el itinerario marcado por el catecismo.</a:t>
            </a:r>
            <a:br>
              <a:rPr lang="es-ES" sz="2200" dirty="0"/>
            </a:br>
            <a:br>
              <a:rPr lang="es-ES" sz="2200" dirty="0"/>
            </a:br>
            <a:r>
              <a:rPr lang="es-ES" sz="2200" dirty="0"/>
              <a:t> - El acompañamiento personal de cada catequizando.</a:t>
            </a:r>
            <a:br>
              <a:rPr lang="es-ES" sz="2200" dirty="0"/>
            </a:br>
            <a:br>
              <a:rPr lang="es-ES" sz="2200" dirty="0"/>
            </a:br>
            <a:r>
              <a:rPr lang="es-ES" sz="2200" dirty="0"/>
              <a:t> - Ser exigentes y, al mismo tiempo, ejercer la maternidad. </a:t>
            </a:r>
            <a:br>
              <a:rPr lang="es-ES" sz="2200" dirty="0"/>
            </a:br>
            <a:br>
              <a:rPr lang="es-ES" sz="2200" dirty="0"/>
            </a:br>
            <a:r>
              <a:rPr lang="es-ES" sz="2200" dirty="0"/>
              <a:t> - Ha de ser un proceso en el que los catequizandos vayan avanzando en su camino cristiano.</a:t>
            </a:r>
            <a:br>
              <a:rPr lang="es-ES" dirty="0"/>
            </a:br>
            <a:r>
              <a:rPr lang="es-ES" dirty="0"/>
              <a:t> </a:t>
            </a:r>
            <a:br>
              <a:rPr lang="es-ES" dirty="0"/>
            </a:br>
            <a:endParaRPr lang="es-ES" dirty="0"/>
          </a:p>
        </p:txBody>
      </p:sp>
    </p:spTree>
    <p:extLst>
      <p:ext uri="{BB962C8B-B14F-4D97-AF65-F5344CB8AC3E}">
        <p14:creationId xmlns:p14="http://schemas.microsoft.com/office/powerpoint/2010/main" val="197596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ómo es la acción del Espíritu Santo en tu vida? ¿Lo dejas actuar?">
            <a:extLst>
              <a:ext uri="{FF2B5EF4-FFF2-40B4-BE49-F238E27FC236}">
                <a16:creationId xmlns:a16="http://schemas.microsoft.com/office/drawing/2014/main" id="{9401C888-A8AA-8548-9F42-CB29F0719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138" y="0"/>
            <a:ext cx="8432985" cy="590308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45BDB88-85F8-6F42-A0B0-070F7EA0299C}"/>
              </a:ext>
            </a:extLst>
          </p:cNvPr>
          <p:cNvSpPr txBox="1"/>
          <p:nvPr/>
        </p:nvSpPr>
        <p:spPr>
          <a:xfrm>
            <a:off x="567159" y="6204030"/>
            <a:ext cx="11354765" cy="369332"/>
          </a:xfrm>
          <a:prstGeom prst="rect">
            <a:avLst/>
          </a:prstGeom>
          <a:noFill/>
        </p:spPr>
        <p:txBody>
          <a:bodyPr wrap="square" rtlCol="0">
            <a:spAutoFit/>
          </a:bodyPr>
          <a:lstStyle/>
          <a:p>
            <a:r>
              <a:rPr lang="es-ES" b="1" dirty="0"/>
              <a:t>La mediación eclesial del catequista al servicio del ESPIRITU SANTO en la catequesis y en la liturgia</a:t>
            </a:r>
          </a:p>
        </p:txBody>
      </p:sp>
    </p:spTree>
    <p:extLst>
      <p:ext uri="{BB962C8B-B14F-4D97-AF65-F5344CB8AC3E}">
        <p14:creationId xmlns:p14="http://schemas.microsoft.com/office/powerpoint/2010/main" val="41837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261B10-ABD7-5E47-A35D-75DBC57EC569}"/>
              </a:ext>
            </a:extLst>
          </p:cNvPr>
          <p:cNvSpPr>
            <a:spLocks noGrp="1"/>
          </p:cNvSpPr>
          <p:nvPr>
            <p:ph type="title"/>
          </p:nvPr>
        </p:nvSpPr>
        <p:spPr>
          <a:xfrm>
            <a:off x="677334" y="609599"/>
            <a:ext cx="8596668" cy="3082725"/>
          </a:xfrm>
        </p:spPr>
        <p:txBody>
          <a:bodyPr>
            <a:normAutofit fontScale="90000"/>
          </a:bodyPr>
          <a:lstStyle/>
          <a:p>
            <a:r>
              <a:rPr lang="es-ES" dirty="0"/>
              <a:t>LA IGLESIA ACOMPAÑA AL CATEQUIZANDO</a:t>
            </a:r>
            <a:br>
              <a:rPr lang="es-ES" dirty="0"/>
            </a:br>
            <a:r>
              <a:rPr lang="es-ES" dirty="0"/>
              <a:t>	</a:t>
            </a:r>
            <a:br>
              <a:rPr lang="es-ES" dirty="0"/>
            </a:br>
            <a:r>
              <a:rPr lang="es-ES" dirty="0"/>
              <a:t>	Acompañamiento grupal (Catequista)</a:t>
            </a:r>
            <a:br>
              <a:rPr lang="es-ES" dirty="0"/>
            </a:br>
            <a:r>
              <a:rPr lang="es-ES" dirty="0"/>
              <a:t>	</a:t>
            </a:r>
            <a:br>
              <a:rPr lang="es-ES" dirty="0"/>
            </a:br>
            <a:r>
              <a:rPr lang="es-ES" dirty="0"/>
              <a:t>	Acompañamiento personal (Padrino)</a:t>
            </a:r>
            <a:br>
              <a:rPr lang="es-ES" dirty="0"/>
            </a:br>
            <a:endParaRPr lang="es-ES" dirty="0"/>
          </a:p>
        </p:txBody>
      </p:sp>
      <p:pic>
        <p:nvPicPr>
          <p:cNvPr id="5122" name="Picture 2" descr="Padrino o madrina de Confirmación... - Catequesis Modelo de Evangelización  | Facebook">
            <a:extLst>
              <a:ext uri="{FF2B5EF4-FFF2-40B4-BE49-F238E27FC236}">
                <a16:creationId xmlns:a16="http://schemas.microsoft.com/office/drawing/2014/main" id="{ED20782A-EE9E-CE4C-BC7D-4A04E2FA46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976" y="3209039"/>
            <a:ext cx="4563505" cy="34314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BA7F28B-361A-A940-A9AF-37F6392F7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327" y="3209039"/>
            <a:ext cx="4768769" cy="357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019057"/>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Faceta</Template>
  <TotalTime>206</TotalTime>
  <Words>2443</Words>
  <Application>Microsoft Macintosh PowerPoint</Application>
  <PresentationFormat>Panorámica</PresentationFormat>
  <Paragraphs>93</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Trebuchet MS</vt:lpstr>
      <vt:lpstr>Wingdings 3</vt:lpstr>
      <vt:lpstr>Faceta</vt:lpstr>
      <vt:lpstr>HACIA UN NUEVO MODELO DE CATEQUESIS</vt:lpstr>
      <vt:lpstr>Presentación de PowerPoint</vt:lpstr>
      <vt:lpstr>¿Cuándo hablamos de Iniciación Cristiana a qué nos estamos refiriendo?</vt:lpstr>
      <vt:lpstr>La iniciación cristiana es un proceso espiritual</vt:lpstr>
      <vt:lpstr>Itinerario CATEQUÉTICO</vt:lpstr>
      <vt:lpstr>Itinerario LITÚRGICO</vt:lpstr>
      <vt:lpstr>Aspectos prácticos:    - Dar importancia a la acción del Espíritu.  - Una catequesis guiada por el año litúrgico y el domingo.   - Desterrar de la catequesis las actividades académicas y promover mas la actividad oracional, caritativa, celebrativa, de la vía de la belleza por medio del arte de nuestros templos u otros espacios, objetos… cristianos.    - Todo siguiendo el itinerario marcado por el catecismo.   - El acompañamiento personal de cada catequizando.   - Ser exigentes y, al mismo tiempo, ejercer la maternidad.    - Ha de ser un proceso en el que los catequizandos vayan avanzando en su camino cristiano.   </vt:lpstr>
      <vt:lpstr>Presentación de PowerPoint</vt:lpstr>
      <vt:lpstr>LA IGLESIA ACOMPAÑA AL CATEQUIZANDO    Acompañamiento grupal (Catequista)    Acompañamiento personal (Padrino) </vt:lpstr>
      <vt:lpstr>Aspectos prácticos:   - Tomar conciencia los catequistas y padrinos de cual es su papel en la catequesis.  - Quedar con los catequizandos para hablar con ellos personalmente con frecuencia.  - Acompañamiento de grupo como aprendizaje de la vida comunitaria.   - Ayuda mutua en el avance de la fe. Todos los sentimos responsables de los demás.  - La catequesis es mucho mas que una hora de encuentro a la semana. Es dedicación. Es asumir que soy responsable del avance cristiano de un grupo de personas. </vt:lpstr>
      <vt:lpstr>Presentación de PowerPoint</vt:lpstr>
      <vt:lpstr>EL PAPEL DE LA COMUNIDAD CRISTIANA. Una catequesis para introducir a los catequizandos en la vida cristiana. </vt:lpstr>
      <vt:lpstr>¿Cómo puede la comunidad vivir su responsabilidad maternal espiritual? Pues realizando lo siguiente:   1.- Siendo testigo de cómo vivir en cristiano.   2.- Orando por la catequesis y por sus frutos. Orando por los catequistas y todos los agentes de la catequesis.   3.- Acogiendo en sus celebraciones a los nuevos miembros y dejando participar a los mismos, acomodándose a la edad y las circunstancias.   4.- Participando en las celebraciones de la catequesis.   5.- Valorando la catequesis y la misión que los catequistas tienen encomendados en nombre de la comunidad.   6.- Dejar que los catequizandos participen en sus actividades y enseñándoles el verdadero corazón de lo que hace y vive una comunidad eclesial que tiene a Cristo en el centro de lo que es.   7.- Los catequizandos irán adquiriendo familiaridad con aquellos con los que van a compartir la misma fe y la van a celebrar. </vt:lpstr>
      <vt:lpstr>Presentación de PowerPoint</vt:lpstr>
      <vt:lpstr>¿Cómo preparar e impartir una catequesis?</vt:lpstr>
      <vt:lpstr>Presentación de PowerPoint</vt:lpstr>
      <vt:lpstr>Presentación de PowerPoint</vt:lpstr>
      <vt:lpstr>A TENER EN CUENTA</vt:lpstr>
      <vt:lpstr>Presentación de PowerPoint</vt:lpstr>
      <vt:lpstr>PROCESO DE INICIACIÓN CRISTIANA     Adultos   Niños-Adolescentes-Jóvenes    PAUTAS PARA EL ACOMPAÑAMIENTO    Personal   Grupal </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Romero</dc:creator>
  <cp:lastModifiedBy>Francisco Romero</cp:lastModifiedBy>
  <cp:revision>16</cp:revision>
  <dcterms:created xsi:type="dcterms:W3CDTF">2020-12-31T16:36:39Z</dcterms:created>
  <dcterms:modified xsi:type="dcterms:W3CDTF">2021-01-02T12:56:58Z</dcterms:modified>
</cp:coreProperties>
</file>